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1"/>
  </p:notesMasterIdLst>
  <p:sldIdLst>
    <p:sldId id="256" r:id="rId2"/>
    <p:sldId id="258" r:id="rId3"/>
    <p:sldId id="259" r:id="rId4"/>
    <p:sldId id="260" r:id="rId5"/>
    <p:sldId id="293" r:id="rId6"/>
    <p:sldId id="261" r:id="rId7"/>
    <p:sldId id="292" r:id="rId8"/>
    <p:sldId id="262" r:id="rId9"/>
    <p:sldId id="277" r:id="rId10"/>
    <p:sldId id="279" r:id="rId11"/>
    <p:sldId id="280" r:id="rId12"/>
    <p:sldId id="278" r:id="rId13"/>
    <p:sldId id="281" r:id="rId14"/>
    <p:sldId id="287" r:id="rId15"/>
    <p:sldId id="283" r:id="rId16"/>
    <p:sldId id="282" r:id="rId17"/>
    <p:sldId id="263" r:id="rId18"/>
    <p:sldId id="288" r:id="rId19"/>
    <p:sldId id="286" r:id="rId20"/>
    <p:sldId id="289" r:id="rId21"/>
    <p:sldId id="290" r:id="rId22"/>
    <p:sldId id="291" r:id="rId23"/>
    <p:sldId id="267" r:id="rId24"/>
    <p:sldId id="269" r:id="rId25"/>
    <p:sldId id="270" r:id="rId26"/>
    <p:sldId id="271" r:id="rId27"/>
    <p:sldId id="272" r:id="rId28"/>
    <p:sldId id="257" r:id="rId29"/>
    <p:sldId id="276" r:id="rId30"/>
  </p:sldIdLst>
  <p:sldSz cx="12192000" cy="6858000"/>
  <p:notesSz cx="6858000" cy="9144000"/>
  <p:embeddedFontLst>
    <p:embeddedFont>
      <p:font typeface="Trebuchet MS" panose="020B0603020202020204" pitchFamily="34"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1" roundtripDataSignature="AMtx7mhNIKn3XEU5XJS7tGy1ZCxWrqGvd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76A4"/>
    <a:srgbClr val="5FCB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902" autoAdjust="0"/>
    <p:restoredTop sz="58435" autoAdjust="0"/>
  </p:normalViewPr>
  <p:slideViewPr>
    <p:cSldViewPr snapToGrid="0">
      <p:cViewPr varScale="1">
        <p:scale>
          <a:sx n="49" d="100"/>
          <a:sy n="49" d="100"/>
        </p:scale>
        <p:origin x="1395" y="2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acgme.org/Portals/0/PFAssets/ProgramRequirements/321_AdolescentMedicine_2019.pdf?ver=2019-08-01-123255-437"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services.aamc.org/eras/erasstats/par/display.cfm?NAV_ROW=PAR&amp;SPEC_CD=321"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mchb.hrsa.gov/training/projects.asp"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aap.org/en-us/advocacy-and-policy/aap-health-initiatives/commpeds/catch/Pages/CATCH-Grants.aspx"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7" name="Google Shape;12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dirty="0"/>
              <a:t>STEP 2: Application 101</a:t>
            </a:r>
            <a:endParaRPr dirty="0"/>
          </a:p>
          <a:p>
            <a:pPr marL="228600" lvl="0" indent="-228600" algn="l" rtl="0">
              <a:lnSpc>
                <a:spcPct val="100000"/>
              </a:lnSpc>
              <a:spcBef>
                <a:spcPts val="0"/>
              </a:spcBef>
              <a:spcAft>
                <a:spcPts val="0"/>
              </a:spcAft>
              <a:buClr>
                <a:schemeClr val="dk1"/>
              </a:buClr>
              <a:buSzPts val="1200"/>
              <a:buFont typeface="Calibri"/>
              <a:buAutoNum type="arabicPeriod"/>
            </a:pPr>
            <a:r>
              <a:rPr lang="en-US" b="0" dirty="0"/>
              <a:t>Purchase ERAS Token</a:t>
            </a:r>
            <a:endParaRPr dirty="0"/>
          </a:p>
          <a:p>
            <a:pPr marL="685800" lvl="1" indent="-228600" algn="l" rtl="0">
              <a:lnSpc>
                <a:spcPct val="100000"/>
              </a:lnSpc>
              <a:spcBef>
                <a:spcPts val="0"/>
              </a:spcBef>
              <a:spcAft>
                <a:spcPts val="0"/>
              </a:spcAft>
              <a:buClr>
                <a:schemeClr val="dk1"/>
              </a:buClr>
              <a:buSzPts val="1200"/>
              <a:buFont typeface="Noto Sans Symbols"/>
              <a:buChar char="▪"/>
            </a:pPr>
            <a:r>
              <a:rPr lang="en-US" sz="1200" b="0" i="0" dirty="0">
                <a:solidFill>
                  <a:schemeClr val="dk1"/>
                </a:solidFill>
                <a:latin typeface="Calibri"/>
                <a:ea typeface="Calibri"/>
                <a:cs typeface="Calibri"/>
                <a:sym typeface="Calibri"/>
              </a:rPr>
              <a:t>$165.00 non-refundable processing fee for token requests.</a:t>
            </a:r>
            <a:endParaRPr dirty="0"/>
          </a:p>
          <a:p>
            <a:pPr marL="685800" lvl="1" indent="-152400" algn="l" rtl="0">
              <a:lnSpc>
                <a:spcPct val="100000"/>
              </a:lnSpc>
              <a:spcBef>
                <a:spcPts val="0"/>
              </a:spcBef>
              <a:spcAft>
                <a:spcPts val="0"/>
              </a:spcAft>
              <a:buClr>
                <a:schemeClr val="dk1"/>
              </a:buClr>
              <a:buSzPts val="1200"/>
              <a:buFont typeface="Noto Sans Symbols"/>
              <a:buNone/>
            </a:pPr>
            <a:endParaRPr sz="1200" b="0" i="0" dirty="0">
              <a:solidFill>
                <a:schemeClr val="dk1"/>
              </a:solidFill>
              <a:latin typeface="Calibri"/>
              <a:ea typeface="Calibri"/>
              <a:cs typeface="Calibri"/>
              <a:sym typeface="Calibri"/>
            </a:endParaRPr>
          </a:p>
          <a:p>
            <a:pPr marL="228600" lvl="0" indent="-228600" algn="l" rtl="0">
              <a:lnSpc>
                <a:spcPct val="100000"/>
              </a:lnSpc>
              <a:spcBef>
                <a:spcPts val="0"/>
              </a:spcBef>
              <a:spcAft>
                <a:spcPts val="0"/>
              </a:spcAft>
              <a:buClr>
                <a:schemeClr val="dk1"/>
              </a:buClr>
              <a:buSzPts val="1200"/>
              <a:buFont typeface="Calibri"/>
              <a:buAutoNum type="arabicPeriod"/>
            </a:pPr>
            <a:r>
              <a:rPr lang="en-US" sz="1200" b="0" i="0" dirty="0">
                <a:solidFill>
                  <a:schemeClr val="dk1"/>
                </a:solidFill>
                <a:latin typeface="Calibri"/>
                <a:ea typeface="Calibri"/>
                <a:cs typeface="Calibri"/>
                <a:sym typeface="Calibri"/>
              </a:rPr>
              <a:t>Begin application process</a:t>
            </a:r>
            <a:endParaRPr dirty="0"/>
          </a:p>
          <a:p>
            <a:pPr marL="628650" lvl="1" indent="-171450" algn="l" rtl="0">
              <a:lnSpc>
                <a:spcPct val="100000"/>
              </a:lnSpc>
              <a:spcBef>
                <a:spcPts val="0"/>
              </a:spcBef>
              <a:spcAft>
                <a:spcPts val="0"/>
              </a:spcAft>
              <a:buClr>
                <a:schemeClr val="dk1"/>
              </a:buClr>
              <a:buSzPts val="1200"/>
              <a:buFont typeface="Noto Sans Symbols"/>
              <a:buChar char="▪"/>
            </a:pPr>
            <a:r>
              <a:rPr lang="en-US" sz="1200" b="0" i="0" dirty="0">
                <a:solidFill>
                  <a:schemeClr val="dk1"/>
                </a:solidFill>
                <a:latin typeface="Calibri"/>
                <a:ea typeface="Calibri"/>
                <a:cs typeface="Calibri"/>
                <a:sym typeface="Calibri"/>
              </a:rPr>
              <a:t>Medical Student Performance Evaluation (MSPE)- </a:t>
            </a:r>
            <a:r>
              <a:rPr lang="en-US" sz="1200" b="0" i="1" dirty="0">
                <a:solidFill>
                  <a:schemeClr val="dk1"/>
                </a:solidFill>
                <a:latin typeface="Calibri"/>
                <a:ea typeface="Calibri"/>
                <a:cs typeface="Calibri"/>
                <a:sym typeface="Calibri"/>
              </a:rPr>
              <a:t>Uploaded by med school</a:t>
            </a:r>
            <a:endParaRPr sz="1200" b="0" i="1" dirty="0">
              <a:solidFill>
                <a:schemeClr val="dk1"/>
              </a:solidFill>
              <a:latin typeface="Calibri"/>
              <a:ea typeface="Calibri"/>
              <a:cs typeface="Calibri"/>
              <a:sym typeface="Calibri"/>
            </a:endParaRPr>
          </a:p>
          <a:p>
            <a:pPr marL="628650" lvl="1" indent="-171450" algn="l" rtl="0">
              <a:lnSpc>
                <a:spcPct val="100000"/>
              </a:lnSpc>
              <a:spcBef>
                <a:spcPts val="0"/>
              </a:spcBef>
              <a:spcAft>
                <a:spcPts val="0"/>
              </a:spcAft>
              <a:buClr>
                <a:schemeClr val="dk1"/>
              </a:buClr>
              <a:buSzPts val="1200"/>
              <a:buFont typeface="Noto Sans Symbols"/>
              <a:buChar char="▪"/>
            </a:pPr>
            <a:r>
              <a:rPr lang="en-US" sz="1200" b="0" i="0" dirty="0">
                <a:solidFill>
                  <a:schemeClr val="dk1"/>
                </a:solidFill>
                <a:latin typeface="Calibri"/>
                <a:ea typeface="Calibri"/>
                <a:cs typeface="Calibri"/>
                <a:sym typeface="Calibri"/>
              </a:rPr>
              <a:t>Medical School Transcript- </a:t>
            </a:r>
            <a:r>
              <a:rPr lang="en-US" sz="1200" b="0" i="1" dirty="0">
                <a:solidFill>
                  <a:schemeClr val="dk1"/>
                </a:solidFill>
                <a:latin typeface="Calibri"/>
                <a:ea typeface="Calibri"/>
                <a:cs typeface="Calibri"/>
                <a:sym typeface="Calibri"/>
              </a:rPr>
              <a:t>Uploaded by med school</a:t>
            </a:r>
            <a:endParaRPr dirty="0"/>
          </a:p>
          <a:p>
            <a:pPr marL="628650" lvl="1" indent="-171450" algn="l" rtl="0">
              <a:lnSpc>
                <a:spcPct val="100000"/>
              </a:lnSpc>
              <a:spcBef>
                <a:spcPts val="0"/>
              </a:spcBef>
              <a:spcAft>
                <a:spcPts val="0"/>
              </a:spcAft>
              <a:buClr>
                <a:schemeClr val="dk1"/>
              </a:buClr>
              <a:buSzPts val="1200"/>
              <a:buFont typeface="Noto Sans Symbols"/>
              <a:buChar char="▪"/>
            </a:pPr>
            <a:r>
              <a:rPr lang="en-US" sz="1200" b="0" i="0" dirty="0">
                <a:solidFill>
                  <a:schemeClr val="dk1"/>
                </a:solidFill>
                <a:latin typeface="Calibri"/>
                <a:ea typeface="Calibri"/>
                <a:cs typeface="Calibri"/>
                <a:sym typeface="Calibri"/>
              </a:rPr>
              <a:t>Letters of Recommendation (</a:t>
            </a:r>
            <a:r>
              <a:rPr lang="en-US" sz="1200" b="0" i="0" dirty="0" err="1">
                <a:solidFill>
                  <a:schemeClr val="dk1"/>
                </a:solidFill>
                <a:latin typeface="Calibri"/>
                <a:ea typeface="Calibri"/>
                <a:cs typeface="Calibri"/>
                <a:sym typeface="Calibri"/>
              </a:rPr>
              <a:t>LoRs</a:t>
            </a:r>
            <a:r>
              <a:rPr lang="en-US" sz="1200" b="0" i="0" dirty="0">
                <a:solidFill>
                  <a:schemeClr val="dk1"/>
                </a:solidFill>
                <a:latin typeface="Calibri"/>
                <a:ea typeface="Calibri"/>
                <a:cs typeface="Calibri"/>
                <a:sym typeface="Calibri"/>
              </a:rPr>
              <a:t>)- </a:t>
            </a:r>
            <a:r>
              <a:rPr lang="en-US" sz="1200" b="0" i="1" dirty="0">
                <a:solidFill>
                  <a:schemeClr val="dk1"/>
                </a:solidFill>
                <a:latin typeface="Calibri"/>
                <a:ea typeface="Calibri"/>
                <a:cs typeface="Calibri"/>
                <a:sym typeface="Calibri"/>
              </a:rPr>
              <a:t>Min 3, Max 4</a:t>
            </a:r>
            <a:endParaRPr sz="1200" b="0" i="1" dirty="0">
              <a:solidFill>
                <a:schemeClr val="dk1"/>
              </a:solidFill>
              <a:latin typeface="Calibri"/>
              <a:ea typeface="Calibri"/>
              <a:cs typeface="Calibri"/>
              <a:sym typeface="Calibri"/>
            </a:endParaRPr>
          </a:p>
          <a:p>
            <a:pPr marL="628650" lvl="1" indent="-171450" algn="l" rtl="0">
              <a:lnSpc>
                <a:spcPct val="100000"/>
              </a:lnSpc>
              <a:spcBef>
                <a:spcPts val="0"/>
              </a:spcBef>
              <a:spcAft>
                <a:spcPts val="0"/>
              </a:spcAft>
              <a:buClr>
                <a:schemeClr val="dk1"/>
              </a:buClr>
              <a:buSzPts val="1200"/>
              <a:buFont typeface="Noto Sans Symbols"/>
              <a:buChar char="▪"/>
            </a:pPr>
            <a:r>
              <a:rPr lang="en-US" sz="1200" b="0" i="0" dirty="0">
                <a:solidFill>
                  <a:schemeClr val="dk1"/>
                </a:solidFill>
                <a:latin typeface="Calibri"/>
                <a:ea typeface="Calibri"/>
                <a:cs typeface="Calibri"/>
                <a:sym typeface="Calibri"/>
              </a:rPr>
              <a:t>Photographs- </a:t>
            </a:r>
            <a:r>
              <a:rPr lang="en-US" sz="1200" b="0" i="1" dirty="0">
                <a:solidFill>
                  <a:schemeClr val="dk1"/>
                </a:solidFill>
                <a:latin typeface="Calibri"/>
                <a:ea typeface="Calibri"/>
                <a:cs typeface="Calibri"/>
                <a:sym typeface="Calibri"/>
              </a:rPr>
              <a:t>Review specifications, there is a size limit </a:t>
            </a:r>
            <a:endParaRPr sz="1200" b="0" i="1"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200"/>
              <a:buFont typeface="Calibri"/>
              <a:buNone/>
            </a:pPr>
            <a:endParaRPr sz="1200" b="0" i="0" dirty="0">
              <a:solidFill>
                <a:schemeClr val="dk1"/>
              </a:solidFill>
              <a:latin typeface="Calibri"/>
              <a:ea typeface="Calibri"/>
              <a:cs typeface="Calibri"/>
              <a:sym typeface="Calibri"/>
            </a:endParaRPr>
          </a:p>
          <a:p>
            <a:pPr marL="685800" lvl="1" indent="-152400" algn="l" rtl="0">
              <a:lnSpc>
                <a:spcPct val="100000"/>
              </a:lnSpc>
              <a:spcBef>
                <a:spcPts val="0"/>
              </a:spcBef>
              <a:spcAft>
                <a:spcPts val="0"/>
              </a:spcAft>
              <a:buClr>
                <a:schemeClr val="dk1"/>
              </a:buClr>
              <a:buSzPts val="1200"/>
              <a:buFont typeface="Calibri"/>
              <a:buNone/>
            </a:pPr>
            <a:endParaRPr b="0" dirty="0"/>
          </a:p>
          <a:p>
            <a:pPr marL="0" lvl="0" indent="0" algn="l" rtl="0">
              <a:lnSpc>
                <a:spcPct val="100000"/>
              </a:lnSpc>
              <a:spcBef>
                <a:spcPts val="0"/>
              </a:spcBef>
              <a:spcAft>
                <a:spcPts val="0"/>
              </a:spcAft>
              <a:buSzPts val="1400"/>
              <a:buNone/>
            </a:pPr>
            <a:endParaRPr b="1" dirty="0"/>
          </a:p>
        </p:txBody>
      </p:sp>
      <p:sp>
        <p:nvSpPr>
          <p:cNvPr id="178" name="Google Shape;178;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17</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611245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lgn="l" rtl="0">
              <a:lnSpc>
                <a:spcPct val="100000"/>
              </a:lnSpc>
              <a:spcBef>
                <a:spcPts val="0"/>
              </a:spcBef>
              <a:spcAft>
                <a:spcPts val="0"/>
              </a:spcAft>
              <a:buClr>
                <a:schemeClr val="dk1"/>
              </a:buClr>
              <a:buSzPts val="1200"/>
              <a:buFont typeface="Calibri"/>
              <a:buAutoNum type="arabicPeriod"/>
            </a:pPr>
            <a:r>
              <a:rPr lang="en-US" sz="1200" b="0" i="0" dirty="0">
                <a:solidFill>
                  <a:schemeClr val="dk1"/>
                </a:solidFill>
                <a:latin typeface="Calibri"/>
                <a:ea typeface="Calibri"/>
                <a:cs typeface="Calibri"/>
                <a:sym typeface="Calibri"/>
              </a:rPr>
              <a:t>Begin application process</a:t>
            </a:r>
            <a:endParaRPr lang="en-US" dirty="0"/>
          </a:p>
          <a:p>
            <a:pPr marL="628650" lvl="1" indent="-171450" algn="l" rtl="0">
              <a:lnSpc>
                <a:spcPct val="100000"/>
              </a:lnSpc>
              <a:spcBef>
                <a:spcPts val="0"/>
              </a:spcBef>
              <a:spcAft>
                <a:spcPts val="0"/>
              </a:spcAft>
              <a:buClr>
                <a:schemeClr val="dk1"/>
              </a:buClr>
              <a:buSzPts val="1200"/>
              <a:buFont typeface="Noto Sans Symbols"/>
              <a:buChar char="▪"/>
            </a:pPr>
            <a:r>
              <a:rPr lang="en-US" sz="1200" b="0" i="0" dirty="0">
                <a:solidFill>
                  <a:schemeClr val="dk1"/>
                </a:solidFill>
                <a:latin typeface="Calibri"/>
                <a:ea typeface="Calibri"/>
                <a:cs typeface="Calibri"/>
                <a:sym typeface="Calibri"/>
              </a:rPr>
              <a:t>Medical Student Performance Evaluation (MSPE)- </a:t>
            </a:r>
            <a:r>
              <a:rPr lang="en-US" sz="1200" b="0" i="1" dirty="0">
                <a:solidFill>
                  <a:schemeClr val="dk1"/>
                </a:solidFill>
                <a:latin typeface="Calibri"/>
                <a:ea typeface="Calibri"/>
                <a:cs typeface="Calibri"/>
                <a:sym typeface="Calibri"/>
              </a:rPr>
              <a:t>Uploaded by med school</a:t>
            </a:r>
          </a:p>
          <a:p>
            <a:pPr marL="628650" lvl="1" indent="-171450" algn="l" rtl="0">
              <a:lnSpc>
                <a:spcPct val="100000"/>
              </a:lnSpc>
              <a:spcBef>
                <a:spcPts val="0"/>
              </a:spcBef>
              <a:spcAft>
                <a:spcPts val="0"/>
              </a:spcAft>
              <a:buClr>
                <a:schemeClr val="dk1"/>
              </a:buClr>
              <a:buSzPts val="1200"/>
              <a:buFont typeface="Noto Sans Symbols"/>
              <a:buChar char="▪"/>
            </a:pPr>
            <a:r>
              <a:rPr lang="en-US" sz="1200" b="0" i="0" dirty="0">
                <a:solidFill>
                  <a:schemeClr val="dk1"/>
                </a:solidFill>
                <a:latin typeface="Calibri"/>
                <a:ea typeface="Calibri"/>
                <a:cs typeface="Calibri"/>
                <a:sym typeface="Calibri"/>
              </a:rPr>
              <a:t>Medical School Transcript- </a:t>
            </a:r>
            <a:r>
              <a:rPr lang="en-US" sz="1200" b="0" i="1" dirty="0">
                <a:solidFill>
                  <a:schemeClr val="dk1"/>
                </a:solidFill>
                <a:latin typeface="Calibri"/>
                <a:ea typeface="Calibri"/>
                <a:cs typeface="Calibri"/>
                <a:sym typeface="Calibri"/>
              </a:rPr>
              <a:t>Uploaded by med school</a:t>
            </a:r>
            <a:endParaRPr lang="en-US" dirty="0"/>
          </a:p>
          <a:p>
            <a:pPr marL="628650" lvl="1" indent="-171450" algn="l" rtl="0">
              <a:lnSpc>
                <a:spcPct val="100000"/>
              </a:lnSpc>
              <a:spcBef>
                <a:spcPts val="0"/>
              </a:spcBef>
              <a:spcAft>
                <a:spcPts val="0"/>
              </a:spcAft>
              <a:buClr>
                <a:schemeClr val="dk1"/>
              </a:buClr>
              <a:buSzPts val="1200"/>
              <a:buFont typeface="Noto Sans Symbols"/>
              <a:buChar char="▪"/>
            </a:pPr>
            <a:r>
              <a:rPr lang="en-US" sz="1200" b="0" i="0" dirty="0">
                <a:solidFill>
                  <a:schemeClr val="dk1"/>
                </a:solidFill>
                <a:latin typeface="Calibri"/>
                <a:ea typeface="Calibri"/>
                <a:cs typeface="Calibri"/>
                <a:sym typeface="Calibri"/>
              </a:rPr>
              <a:t>Letters of Recommendation (</a:t>
            </a:r>
            <a:r>
              <a:rPr lang="en-US" sz="1200" b="0" i="0" dirty="0" err="1">
                <a:solidFill>
                  <a:schemeClr val="dk1"/>
                </a:solidFill>
                <a:latin typeface="Calibri"/>
                <a:ea typeface="Calibri"/>
                <a:cs typeface="Calibri"/>
                <a:sym typeface="Calibri"/>
              </a:rPr>
              <a:t>LoRs</a:t>
            </a:r>
            <a:r>
              <a:rPr lang="en-US" sz="1200" b="0" i="0" dirty="0">
                <a:solidFill>
                  <a:schemeClr val="dk1"/>
                </a:solidFill>
                <a:latin typeface="Calibri"/>
                <a:ea typeface="Calibri"/>
                <a:cs typeface="Calibri"/>
                <a:sym typeface="Calibri"/>
              </a:rPr>
              <a:t>)- </a:t>
            </a:r>
            <a:r>
              <a:rPr lang="en-US" sz="1200" b="0" i="1" dirty="0">
                <a:solidFill>
                  <a:schemeClr val="dk1"/>
                </a:solidFill>
                <a:latin typeface="Calibri"/>
                <a:ea typeface="Calibri"/>
                <a:cs typeface="Calibri"/>
                <a:sym typeface="Calibri"/>
              </a:rPr>
              <a:t>Min 3, Max 4</a:t>
            </a:r>
          </a:p>
          <a:p>
            <a:pPr marL="628650" lvl="1" indent="-171450" algn="l" rtl="0">
              <a:lnSpc>
                <a:spcPct val="100000"/>
              </a:lnSpc>
              <a:spcBef>
                <a:spcPts val="0"/>
              </a:spcBef>
              <a:spcAft>
                <a:spcPts val="0"/>
              </a:spcAft>
              <a:buClr>
                <a:schemeClr val="dk1"/>
              </a:buClr>
              <a:buSzPts val="1200"/>
              <a:buFont typeface="Noto Sans Symbols"/>
              <a:buChar char="▪"/>
            </a:pPr>
            <a:r>
              <a:rPr lang="en-US" sz="1200" b="0" i="0" dirty="0">
                <a:solidFill>
                  <a:schemeClr val="dk1"/>
                </a:solidFill>
                <a:latin typeface="Calibri"/>
                <a:ea typeface="Calibri"/>
                <a:cs typeface="Calibri"/>
                <a:sym typeface="Calibri"/>
              </a:rPr>
              <a:t>Photographs- </a:t>
            </a:r>
            <a:r>
              <a:rPr lang="en-US" sz="1200" b="0" i="1" dirty="0">
                <a:solidFill>
                  <a:schemeClr val="dk1"/>
                </a:solidFill>
                <a:latin typeface="Calibri"/>
                <a:ea typeface="Calibri"/>
                <a:cs typeface="Calibri"/>
                <a:sym typeface="Calibri"/>
              </a:rPr>
              <a:t>Review specifications, there is a size limit </a:t>
            </a:r>
          </a:p>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742850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did not see or use this website when writing my personal statement, but I actually think it has some great tips for fellowship personal statements in general: https://medicine.yale.edu/news-article/personal-statement-donts-and-dos/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20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040075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2" indent="0">
              <a:buSzPts val="1920"/>
              <a:buNone/>
            </a:pPr>
            <a:r>
              <a:rPr lang="en-US" sz="1200" dirty="0">
                <a:solidFill>
                  <a:schemeClr val="tx1"/>
                </a:solidFill>
              </a:rPr>
              <a:t>Includes activities, Presentations, publications</a:t>
            </a:r>
          </a:p>
          <a:p>
            <a:pPr marL="1085850" lvl="2" indent="-171450">
              <a:buSzPts val="1920"/>
              <a:buFont typeface="Noto Sans Symbols"/>
              <a:buChar char="▪"/>
            </a:pPr>
            <a:r>
              <a:rPr lang="en-US" sz="1200" dirty="0">
                <a:solidFill>
                  <a:schemeClr val="tx1"/>
                </a:solidFill>
              </a:rPr>
              <a:t>Tip: Include your group residency presentations! Morning report, journal club etc.</a:t>
            </a:r>
          </a:p>
          <a:p>
            <a:pPr marL="1085850" lvl="2" indent="-171450">
              <a:buSzPts val="1920"/>
              <a:buFont typeface="Noto Sans Symbols"/>
              <a:buChar char="▪"/>
            </a:pPr>
            <a:endParaRPr lang="en-US" sz="1200" dirty="0">
              <a:solidFill>
                <a:schemeClr val="tx1"/>
              </a:solidFill>
            </a:endParaRPr>
          </a:p>
          <a:p>
            <a:pPr marL="1085850" lvl="2" indent="-171450">
              <a:buSzPts val="1920"/>
              <a:buFont typeface="Noto Sans Symbols"/>
              <a:buChar char="▪"/>
            </a:pPr>
            <a:r>
              <a:rPr lang="en-US" sz="1200" dirty="0">
                <a:solidFill>
                  <a:schemeClr val="tx1"/>
                </a:solidFill>
              </a:rPr>
              <a:t>I don’t think you have to have a limit to your activities, but they definitely should actually address your main areas of interest (and not go back too far – no one cares about what you did in college anymore). You don’t want things you are very passionate about to get lost just because you wanted to look super busy on your CV. </a:t>
            </a:r>
          </a:p>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21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892700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Clr>
                <a:schemeClr val="dk1"/>
              </a:buClr>
              <a:buSzPts val="1200"/>
              <a:buFont typeface="Calibri"/>
              <a:buNone/>
            </a:pPr>
            <a:r>
              <a:rPr lang="en-US" dirty="0"/>
              <a:t>Letters of recommendation </a:t>
            </a:r>
          </a:p>
          <a:p>
            <a:pPr marL="171450" lvl="0" indent="-171450" algn="l" rtl="0">
              <a:lnSpc>
                <a:spcPct val="100000"/>
              </a:lnSpc>
              <a:spcBef>
                <a:spcPts val="0"/>
              </a:spcBef>
              <a:spcAft>
                <a:spcPts val="0"/>
              </a:spcAft>
              <a:buClr>
                <a:schemeClr val="dk1"/>
              </a:buClr>
              <a:buSzPts val="1200"/>
              <a:buFont typeface="Calibri"/>
              <a:buChar char="-"/>
            </a:pPr>
            <a:r>
              <a:rPr lang="en-US" dirty="0"/>
              <a:t>One should be from your program director</a:t>
            </a:r>
          </a:p>
          <a:p>
            <a:pPr marL="171450" lvl="0" indent="-171450" algn="l" rtl="0">
              <a:lnSpc>
                <a:spcPct val="100000"/>
              </a:lnSpc>
              <a:spcBef>
                <a:spcPts val="0"/>
              </a:spcBef>
              <a:spcAft>
                <a:spcPts val="0"/>
              </a:spcAft>
              <a:buClr>
                <a:schemeClr val="dk1"/>
              </a:buClr>
              <a:buSzPts val="1200"/>
              <a:buFont typeface="Calibri"/>
              <a:buChar char="-"/>
            </a:pPr>
            <a:r>
              <a:rPr lang="en-US" dirty="0"/>
              <a:t>Look at specific program individual requirement (chair letter vs no chair letter)</a:t>
            </a:r>
          </a:p>
          <a:p>
            <a:pPr marL="171450" lvl="0" indent="-171450" algn="l" rtl="0">
              <a:lnSpc>
                <a:spcPct val="100000"/>
              </a:lnSpc>
              <a:spcBef>
                <a:spcPts val="0"/>
              </a:spcBef>
              <a:spcAft>
                <a:spcPts val="0"/>
              </a:spcAft>
              <a:buClr>
                <a:schemeClr val="dk1"/>
              </a:buClr>
              <a:buSzPts val="1200"/>
              <a:buFont typeface="Calibri"/>
              <a:buChar char="-"/>
            </a:pPr>
            <a:r>
              <a:rPr lang="en-US" dirty="0"/>
              <a:t>Ask early and provide your PS and CV to writers </a:t>
            </a:r>
          </a:p>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22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219300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And if you have not matched, there is still an opportunity for you to explore programs who have unfilled position so become familiar with this process before the match day.</a:t>
            </a:r>
            <a:endParaRPr/>
          </a:p>
        </p:txBody>
      </p:sp>
      <p:sp>
        <p:nvSpPr>
          <p:cNvPr id="211" name="Google Shape;211;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23</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lnSpc>
                <a:spcPct val="100000"/>
              </a:lnSpc>
              <a:spcBef>
                <a:spcPts val="0"/>
              </a:spcBef>
              <a:spcAft>
                <a:spcPts val="0"/>
              </a:spcAft>
              <a:buClr>
                <a:schemeClr val="dk1"/>
              </a:buClr>
              <a:buSzPts val="1200"/>
              <a:buFont typeface="Calibri"/>
              <a:buChar char="-"/>
            </a:pPr>
            <a:r>
              <a:rPr lang="en-US" dirty="0"/>
              <a:t>Have a readily accessible list of programs and date to prevent double booking interview slots</a:t>
            </a:r>
            <a:endParaRPr dirty="0"/>
          </a:p>
          <a:p>
            <a:pPr marL="171450" marR="0" lvl="0" indent="-171450" algn="l" rtl="0">
              <a:lnSpc>
                <a:spcPct val="100000"/>
              </a:lnSpc>
              <a:spcBef>
                <a:spcPts val="0"/>
              </a:spcBef>
              <a:spcAft>
                <a:spcPts val="0"/>
              </a:spcAft>
              <a:buClr>
                <a:schemeClr val="dk1"/>
              </a:buClr>
              <a:buSzPts val="1200"/>
              <a:buFont typeface="Calibri"/>
              <a:buChar char="-"/>
            </a:pPr>
            <a:r>
              <a:rPr lang="en-US" dirty="0"/>
              <a:t>Your response to the interview offer (including how quickly you respond) gives some insight about your professional conduct so please be mindful of this </a:t>
            </a:r>
            <a:endParaRPr dirty="0"/>
          </a:p>
          <a:p>
            <a:pPr marL="171450" marR="0" lvl="0" indent="-171450" algn="l" rtl="0">
              <a:lnSpc>
                <a:spcPct val="100000"/>
              </a:lnSpc>
              <a:spcBef>
                <a:spcPts val="0"/>
              </a:spcBef>
              <a:spcAft>
                <a:spcPts val="0"/>
              </a:spcAft>
              <a:buClr>
                <a:schemeClr val="dk1"/>
              </a:buClr>
              <a:buSzPts val="1200"/>
              <a:buFont typeface="Calibri"/>
              <a:buChar char="-"/>
            </a:pPr>
            <a:r>
              <a:rPr lang="en-US" dirty="0"/>
              <a:t>Proper prior planning prevent poor performance; so before an interview do your research (actually, before you apply!)</a:t>
            </a:r>
            <a:endParaRPr dirty="0"/>
          </a:p>
          <a:p>
            <a:pPr marL="171450" lvl="0" indent="-171450" algn="l" rtl="0">
              <a:lnSpc>
                <a:spcPct val="100000"/>
              </a:lnSpc>
              <a:spcBef>
                <a:spcPts val="0"/>
              </a:spcBef>
              <a:spcAft>
                <a:spcPts val="0"/>
              </a:spcAft>
              <a:buClr>
                <a:schemeClr val="dk1"/>
              </a:buClr>
              <a:buSzPts val="1200"/>
              <a:buFont typeface="Calibri"/>
              <a:buChar char="-"/>
            </a:pPr>
            <a:r>
              <a:rPr lang="en-US" dirty="0"/>
              <a:t>Review websites and brochures provided by the programs. Know the faculty, the program strength and areas of focus. </a:t>
            </a:r>
            <a:endParaRPr dirty="0"/>
          </a:p>
          <a:p>
            <a:pPr marL="171450" lvl="0" indent="-171450" algn="l" rtl="0">
              <a:lnSpc>
                <a:spcPct val="100000"/>
              </a:lnSpc>
              <a:spcBef>
                <a:spcPts val="0"/>
              </a:spcBef>
              <a:spcAft>
                <a:spcPts val="0"/>
              </a:spcAft>
              <a:buClr>
                <a:schemeClr val="dk1"/>
              </a:buClr>
              <a:buSzPts val="1200"/>
              <a:buFont typeface="Calibri"/>
              <a:buChar char="-"/>
            </a:pPr>
            <a:r>
              <a:rPr lang="en-US" dirty="0"/>
              <a:t>If you get an itinerary, look up the people you are interviewing and take notes so you know who they are. </a:t>
            </a:r>
            <a:endParaRPr dirty="0"/>
          </a:p>
          <a:p>
            <a:pPr marL="171450" marR="0" lvl="0" indent="-171450" algn="l" rtl="0">
              <a:lnSpc>
                <a:spcPct val="100000"/>
              </a:lnSpc>
              <a:spcBef>
                <a:spcPts val="0"/>
              </a:spcBef>
              <a:spcAft>
                <a:spcPts val="0"/>
              </a:spcAft>
              <a:buClr>
                <a:schemeClr val="dk1"/>
              </a:buClr>
              <a:buSzPts val="1200"/>
              <a:buFont typeface="Calibri"/>
              <a:buChar char="-"/>
            </a:pPr>
            <a:r>
              <a:rPr lang="en-US" dirty="0"/>
              <a:t>Understand the roles of the people you are interviewing with. Who runs the program? Who is on the Clinical Competency Committee? How are SOC members decided upon? Who might you be working with for clinical training? Who might you be working with for scholarly work? </a:t>
            </a:r>
            <a:endParaRPr dirty="0"/>
          </a:p>
          <a:p>
            <a:pPr marL="171450" marR="0" lvl="0" indent="-171450" algn="l" rtl="0">
              <a:lnSpc>
                <a:spcPct val="100000"/>
              </a:lnSpc>
              <a:spcBef>
                <a:spcPts val="0"/>
              </a:spcBef>
              <a:spcAft>
                <a:spcPts val="0"/>
              </a:spcAft>
              <a:buClr>
                <a:schemeClr val="dk1"/>
              </a:buClr>
              <a:buSzPts val="1200"/>
              <a:buFont typeface="Calibri"/>
              <a:buChar char="-"/>
            </a:pPr>
            <a:r>
              <a:rPr lang="en-US" dirty="0"/>
              <a:t>Think about what type of questions are appropriate for different roles (e.g. division director, program director, clinical faculty, research faculty can address different types of questions or the same question from different perspectives)</a:t>
            </a:r>
            <a:endParaRPr dirty="0"/>
          </a:p>
          <a:p>
            <a:pPr marL="171450" marR="0" lvl="0" indent="-171450" algn="l" rtl="0">
              <a:lnSpc>
                <a:spcPct val="100000"/>
              </a:lnSpc>
              <a:spcBef>
                <a:spcPts val="0"/>
              </a:spcBef>
              <a:spcAft>
                <a:spcPts val="0"/>
              </a:spcAft>
              <a:buClr>
                <a:schemeClr val="dk1"/>
              </a:buClr>
              <a:buSzPts val="1200"/>
              <a:buFont typeface="Calibri"/>
              <a:buChar char="-"/>
            </a:pPr>
            <a:r>
              <a:rPr lang="en-US" dirty="0"/>
              <a:t>What changes do you expect the program to experience in the next 4 years? (ask the program director and division director)</a:t>
            </a:r>
            <a:endParaRPr dirty="0"/>
          </a:p>
          <a:p>
            <a:pPr marL="171450" marR="0" lvl="0" indent="-171450" algn="l" rtl="0">
              <a:lnSpc>
                <a:spcPct val="100000"/>
              </a:lnSpc>
              <a:spcBef>
                <a:spcPts val="0"/>
              </a:spcBef>
              <a:spcAft>
                <a:spcPts val="0"/>
              </a:spcAft>
              <a:buClr>
                <a:schemeClr val="dk1"/>
              </a:buClr>
              <a:buSzPts val="1200"/>
              <a:buFont typeface="Calibri"/>
              <a:buChar char="-"/>
            </a:pPr>
            <a:r>
              <a:rPr lang="en-US" sz="1200" dirty="0"/>
              <a:t>Feel free to ask legitimate post-interview follow up questions and always get clarification regarding any perceived negative feedback about a program. </a:t>
            </a:r>
            <a:endParaRPr dirty="0"/>
          </a:p>
          <a:p>
            <a:pPr marL="0" lvl="0" indent="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225" name="Google Shape;225;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24</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If you have not sign up in NRMP then programs are not able to </a:t>
            </a:r>
            <a:endParaRPr dirty="0"/>
          </a:p>
        </p:txBody>
      </p:sp>
      <p:sp>
        <p:nvSpPr>
          <p:cNvPr id="232" name="Google Shape;232;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25</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8" name="Google Shape;238;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 Have an reality accessible list of programs and date to prevent double booking interview slots</a:t>
            </a:r>
            <a:endParaRPr/>
          </a:p>
          <a:p>
            <a:pPr marL="0" lvl="0" indent="0" algn="l" rtl="0">
              <a:lnSpc>
                <a:spcPct val="100000"/>
              </a:lnSpc>
              <a:spcBef>
                <a:spcPts val="0"/>
              </a:spcBef>
              <a:spcAft>
                <a:spcPts val="0"/>
              </a:spcAft>
              <a:buSzPts val="1400"/>
              <a:buNone/>
            </a:pPr>
            <a:r>
              <a:rPr lang="en-US"/>
              <a:t>- Your response to the interview offer gives some insight about your professional conduct so please be mindful of this </a:t>
            </a:r>
            <a:endParaRPr/>
          </a:p>
          <a:p>
            <a:pPr marL="457200" marR="0" lvl="0" indent="-228600" algn="l" rtl="0">
              <a:lnSpc>
                <a:spcPct val="100000"/>
              </a:lnSpc>
              <a:spcBef>
                <a:spcPts val="0"/>
              </a:spcBef>
              <a:spcAft>
                <a:spcPts val="0"/>
              </a:spcAft>
              <a:buSzPts val="1400"/>
              <a:buNone/>
            </a:pPr>
            <a:endParaRPr/>
          </a:p>
        </p:txBody>
      </p:sp>
      <p:sp>
        <p:nvSpPr>
          <p:cNvPr id="239" name="Google Shape;239;p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26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And programs want to fill so will likely reach out too if they know you haven’t matched!</a:t>
            </a:r>
            <a:endParaRPr dirty="0"/>
          </a:p>
        </p:txBody>
      </p:sp>
      <p:sp>
        <p:nvSpPr>
          <p:cNvPr id="245" name="Google Shape;245;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34" name="Google Shape;13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2" name="Google Shape;272;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 name="Google Shape;146;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sz="1200" u="sng" dirty="0">
                <a:solidFill>
                  <a:schemeClr val="dk1"/>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https://www.acgme.org/Portals/0/PFAssets/ProgramRequirements/321_AdolescentMedicine_2019.pdf?ver=2019-08-01-123255-437</a:t>
            </a:r>
            <a:endParaRPr sz="1200" dirty="0">
              <a:solidFill>
                <a:schemeClr val="dk1"/>
              </a:solidFill>
              <a:latin typeface="Trebuchet MS"/>
              <a:ea typeface="Trebuchet MS"/>
              <a:cs typeface="Trebuchet MS"/>
              <a:sym typeface="Trebuchet MS"/>
            </a:endParaRPr>
          </a:p>
          <a:p>
            <a:pPr marL="457200" marR="0" lvl="0" indent="-22860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Clr>
                <a:schemeClr val="dk1"/>
              </a:buClr>
              <a:buSzPts val="1200"/>
              <a:buFont typeface="Calibri"/>
              <a:buNone/>
            </a:pPr>
            <a:r>
              <a:rPr lang="en-US" b="1" dirty="0"/>
              <a:t>STEP 1</a:t>
            </a:r>
            <a:endParaRPr dirty="0"/>
          </a:p>
          <a:p>
            <a:pPr marL="228600" lvl="0" indent="-228600" algn="l" rtl="0">
              <a:lnSpc>
                <a:spcPct val="100000"/>
              </a:lnSpc>
              <a:spcBef>
                <a:spcPts val="0"/>
              </a:spcBef>
              <a:spcAft>
                <a:spcPts val="0"/>
              </a:spcAft>
              <a:buClr>
                <a:schemeClr val="dk1"/>
              </a:buClr>
              <a:buSzPts val="1200"/>
              <a:buFont typeface="Calibri"/>
              <a:buAutoNum type="arabicPeriod"/>
            </a:pPr>
            <a:r>
              <a:rPr lang="en-US" u="sng" dirty="0"/>
              <a:t>Eligibility:  </a:t>
            </a:r>
            <a:r>
              <a:rPr lang="en-US" i="1" u="none" dirty="0">
                <a:solidFill>
                  <a:srgbClr val="FF0000"/>
                </a:solidFill>
                <a:highlight>
                  <a:srgbClr val="FFFF00"/>
                </a:highlight>
              </a:rPr>
              <a:t>CLARIFY HERE THAT YOU CAN BE IN THE PROCESS OF COMPLETING A RESIDENCY PROGRAM/IN YOUR FINAL YEAR OF RESIDENCY AT TIME OF APPLICATION</a:t>
            </a:r>
            <a:endParaRPr i="1" dirty="0">
              <a:solidFill>
                <a:srgbClr val="FF0000"/>
              </a:solidFill>
              <a:highlight>
                <a:srgbClr val="FFFF00"/>
              </a:highlight>
            </a:endParaRPr>
          </a:p>
          <a:p>
            <a:pPr marL="685800" marR="0" lvl="1" indent="-228600" algn="l" rtl="0">
              <a:lnSpc>
                <a:spcPct val="100000"/>
              </a:lnSpc>
              <a:spcBef>
                <a:spcPts val="0"/>
              </a:spcBef>
              <a:spcAft>
                <a:spcPts val="0"/>
              </a:spcAft>
              <a:buClr>
                <a:schemeClr val="dk1"/>
              </a:buClr>
              <a:buSzPts val="1200"/>
              <a:buFont typeface="Noto Sans Symbols"/>
              <a:buChar char="▪"/>
            </a:pPr>
            <a:r>
              <a:rPr lang="en-US" dirty="0"/>
              <a:t>In order for you to be able to apply for an Adolescent Medicine position, you should successfully completed a </a:t>
            </a:r>
            <a:r>
              <a:rPr lang="en-US" b="1" dirty="0"/>
              <a:t>ACGME-accredited residency program</a:t>
            </a:r>
            <a:r>
              <a:rPr lang="en-US" dirty="0"/>
              <a:t>, an </a:t>
            </a:r>
            <a:r>
              <a:rPr lang="en-US" b="1" dirty="0"/>
              <a:t>AOA-approved residency program</a:t>
            </a:r>
            <a:r>
              <a:rPr lang="en-US" dirty="0"/>
              <a:t>, program with </a:t>
            </a:r>
            <a:r>
              <a:rPr lang="en-US" b="1" dirty="0"/>
              <a:t>ACGME International (ACGME-I) Advanced Specialty Accreditation</a:t>
            </a:r>
            <a:r>
              <a:rPr lang="en-US" dirty="0"/>
              <a:t>,  </a:t>
            </a:r>
            <a:r>
              <a:rPr lang="en-US" b="1" dirty="0"/>
              <a:t>Royal College of Physicians and Surgeons of Canada (RCPSC)-accredited </a:t>
            </a:r>
            <a:r>
              <a:rPr lang="en-US" dirty="0"/>
              <a:t>or </a:t>
            </a:r>
            <a:r>
              <a:rPr lang="en-US" b="1" dirty="0"/>
              <a:t>College of Family Physicians of Canada (CFPC)-accredited residency program</a:t>
            </a:r>
            <a:r>
              <a:rPr lang="en-US" dirty="0"/>
              <a:t> located in Canada in one of the following area:</a:t>
            </a:r>
            <a:endParaRPr dirty="0"/>
          </a:p>
          <a:p>
            <a:pPr marL="1143000" marR="0" lvl="2" indent="-228600" algn="l" rtl="0">
              <a:lnSpc>
                <a:spcPct val="100000"/>
              </a:lnSpc>
              <a:spcBef>
                <a:spcPts val="0"/>
              </a:spcBef>
              <a:spcAft>
                <a:spcPts val="0"/>
              </a:spcAft>
              <a:buClr>
                <a:schemeClr val="dk1"/>
              </a:buClr>
              <a:buSzPts val="1200"/>
              <a:buFont typeface="Courier New"/>
              <a:buChar char="o"/>
            </a:pPr>
            <a:r>
              <a:rPr lang="en-US" dirty="0"/>
              <a:t>Pediatrics </a:t>
            </a:r>
            <a:endParaRPr dirty="0"/>
          </a:p>
          <a:p>
            <a:pPr marL="1143000" marR="0" lvl="2" indent="-228600" algn="l" rtl="0">
              <a:lnSpc>
                <a:spcPct val="100000"/>
              </a:lnSpc>
              <a:spcBef>
                <a:spcPts val="0"/>
              </a:spcBef>
              <a:spcAft>
                <a:spcPts val="0"/>
              </a:spcAft>
              <a:buClr>
                <a:schemeClr val="dk1"/>
              </a:buClr>
              <a:buSzPts val="1200"/>
              <a:buFont typeface="Courier New"/>
              <a:buChar char="o"/>
            </a:pPr>
            <a:r>
              <a:rPr lang="en-US" dirty="0"/>
              <a:t>Family Medicine </a:t>
            </a:r>
            <a:endParaRPr dirty="0"/>
          </a:p>
          <a:p>
            <a:pPr marL="1143000" marR="0" lvl="2" indent="-228600" algn="l" rtl="0">
              <a:lnSpc>
                <a:spcPct val="100000"/>
              </a:lnSpc>
              <a:spcBef>
                <a:spcPts val="0"/>
              </a:spcBef>
              <a:spcAft>
                <a:spcPts val="0"/>
              </a:spcAft>
              <a:buClr>
                <a:schemeClr val="dk1"/>
              </a:buClr>
              <a:buSzPts val="1200"/>
              <a:buFont typeface="Courier New"/>
              <a:buChar char="o"/>
            </a:pPr>
            <a:r>
              <a:rPr lang="en-US" dirty="0"/>
              <a:t>Internal Medicine </a:t>
            </a:r>
            <a:endParaRPr dirty="0"/>
          </a:p>
          <a:p>
            <a:pPr marL="1143000" marR="0" lvl="2" indent="-228600" algn="l" rtl="0">
              <a:lnSpc>
                <a:spcPct val="100000"/>
              </a:lnSpc>
              <a:spcBef>
                <a:spcPts val="0"/>
              </a:spcBef>
              <a:spcAft>
                <a:spcPts val="0"/>
              </a:spcAft>
              <a:buClr>
                <a:schemeClr val="dk1"/>
              </a:buClr>
              <a:buSzPts val="1200"/>
              <a:buFont typeface="Courier New"/>
              <a:buChar char="o"/>
            </a:pPr>
            <a:r>
              <a:rPr lang="en-US" sz="1200" dirty="0"/>
              <a:t>Combined internal medicine-pediatrics</a:t>
            </a:r>
            <a:endParaRPr dirty="0"/>
          </a:p>
          <a:p>
            <a:pPr marL="1143000" marR="0" lvl="2" indent="-152400" algn="l" rtl="0">
              <a:lnSpc>
                <a:spcPct val="100000"/>
              </a:lnSpc>
              <a:spcBef>
                <a:spcPts val="0"/>
              </a:spcBef>
              <a:spcAft>
                <a:spcPts val="0"/>
              </a:spcAft>
              <a:buClr>
                <a:schemeClr val="dk1"/>
              </a:buClr>
              <a:buSzPts val="1200"/>
              <a:buFont typeface="Courier New"/>
              <a:buNone/>
            </a:pPr>
            <a:endParaRPr sz="1200" dirty="0"/>
          </a:p>
          <a:p>
            <a:pPr marL="228600" marR="0" lvl="0" indent="-228600" algn="l" rtl="0">
              <a:lnSpc>
                <a:spcPct val="100000"/>
              </a:lnSpc>
              <a:spcBef>
                <a:spcPts val="0"/>
              </a:spcBef>
              <a:spcAft>
                <a:spcPts val="0"/>
              </a:spcAft>
              <a:buClr>
                <a:schemeClr val="dk1"/>
              </a:buClr>
              <a:buSzPts val="1200"/>
              <a:buFont typeface="Calibri"/>
              <a:buAutoNum type="arabicPeriod"/>
            </a:pPr>
            <a:r>
              <a:rPr lang="en-US" sz="1200" u="sng" dirty="0"/>
              <a:t>Exceptions (read only if international trainee present during presentation) </a:t>
            </a:r>
            <a:r>
              <a:rPr lang="en-US" sz="1200" u="none" dirty="0"/>
              <a:t> </a:t>
            </a:r>
            <a:r>
              <a:rPr lang="en-US" sz="1200" b="1" u="none" dirty="0"/>
              <a:t>PLEASE CONTACT PROGRAMS DIRECTLY</a:t>
            </a:r>
            <a:endParaRPr sz="1200" b="1" u="sng" dirty="0"/>
          </a:p>
          <a:p>
            <a:pPr marL="685800" marR="0" lvl="1" indent="-228600" algn="l" rtl="0">
              <a:lnSpc>
                <a:spcPct val="100000"/>
              </a:lnSpc>
              <a:spcBef>
                <a:spcPts val="0"/>
              </a:spcBef>
              <a:spcAft>
                <a:spcPts val="0"/>
              </a:spcAft>
              <a:buClr>
                <a:schemeClr val="dk1"/>
              </a:buClr>
              <a:buSzPts val="1200"/>
              <a:buFont typeface="Noto Sans Symbols"/>
              <a:buChar char="▪"/>
            </a:pPr>
            <a:r>
              <a:rPr lang="en-US" dirty="0"/>
              <a:t>An ACGME-accredited fellowship program may accept an </a:t>
            </a:r>
            <a:r>
              <a:rPr lang="en-US" b="1" dirty="0"/>
              <a:t>exceptionally qualified international graduate applicant </a:t>
            </a:r>
            <a:r>
              <a:rPr lang="en-US" dirty="0"/>
              <a:t>who does not satisfy the eligibility requirements listed in III.A.1., but who does meet all of the following additional qualifications and conditions:</a:t>
            </a:r>
            <a:endParaRPr dirty="0"/>
          </a:p>
          <a:p>
            <a:pPr marL="1143000" marR="0" lvl="2" indent="-228600" algn="l" rtl="0">
              <a:lnSpc>
                <a:spcPct val="100000"/>
              </a:lnSpc>
              <a:spcBef>
                <a:spcPts val="0"/>
              </a:spcBef>
              <a:spcAft>
                <a:spcPts val="0"/>
              </a:spcAft>
              <a:buClr>
                <a:schemeClr val="dk1"/>
              </a:buClr>
              <a:buSzPts val="1200"/>
              <a:buFont typeface="Courier New"/>
              <a:buChar char="o"/>
            </a:pPr>
            <a:r>
              <a:rPr lang="en-US" dirty="0"/>
              <a:t>Evaluation by the program director and fellowship selection committee of the applicant’s suitability to enter the program, based on prior training and review of the summative evaluations of training in the core specialty</a:t>
            </a:r>
            <a:endParaRPr dirty="0"/>
          </a:p>
          <a:p>
            <a:pPr marL="1143000" marR="0" lvl="2" indent="-228600" algn="l" rtl="0">
              <a:lnSpc>
                <a:spcPct val="100000"/>
              </a:lnSpc>
              <a:spcBef>
                <a:spcPts val="0"/>
              </a:spcBef>
              <a:spcAft>
                <a:spcPts val="0"/>
              </a:spcAft>
              <a:buClr>
                <a:schemeClr val="dk1"/>
              </a:buClr>
              <a:buSzPts val="1200"/>
              <a:buFont typeface="Courier New"/>
              <a:buChar char="o"/>
            </a:pPr>
            <a:r>
              <a:rPr lang="en-US" dirty="0"/>
              <a:t>Review and approval of the applicant’s exceptional qualifications by the GMEC</a:t>
            </a:r>
            <a:endParaRPr dirty="0"/>
          </a:p>
          <a:p>
            <a:pPr marL="1143000" marR="0" lvl="2" indent="-228600" algn="l" rtl="0">
              <a:lnSpc>
                <a:spcPct val="100000"/>
              </a:lnSpc>
              <a:spcBef>
                <a:spcPts val="0"/>
              </a:spcBef>
              <a:spcAft>
                <a:spcPts val="0"/>
              </a:spcAft>
              <a:buClr>
                <a:schemeClr val="dk1"/>
              </a:buClr>
              <a:buSzPts val="1200"/>
              <a:buFont typeface="Courier New"/>
              <a:buChar char="o"/>
            </a:pPr>
            <a:r>
              <a:rPr lang="en-US" dirty="0"/>
              <a:t>Verification of Educational  Commission for Foreign Medical Graduates (ECFMG) certification (this means passing Step 1, Step 2 CK and Step 2 CS)</a:t>
            </a:r>
            <a:endParaRPr dirty="0"/>
          </a:p>
          <a:p>
            <a:pPr marL="1143000" marR="0" lvl="2" indent="-228600" algn="l" rtl="0">
              <a:lnSpc>
                <a:spcPct val="100000"/>
              </a:lnSpc>
              <a:spcBef>
                <a:spcPts val="0"/>
              </a:spcBef>
              <a:spcAft>
                <a:spcPts val="0"/>
              </a:spcAft>
              <a:buClr>
                <a:schemeClr val="dk1"/>
              </a:buClr>
              <a:buSzPts val="1200"/>
              <a:buFont typeface="Courier New"/>
              <a:buChar char="o"/>
            </a:pPr>
            <a:r>
              <a:rPr lang="en-US" dirty="0"/>
              <a:t>Applicants accepted through this exception must have an evaluation of their performance by the Clinical Competency Committee within 12 weeks of matriculation</a:t>
            </a:r>
            <a:endParaRPr dirty="0"/>
          </a:p>
          <a:p>
            <a:pPr marL="1143000" marR="0" lvl="2" indent="-152400" algn="l" rtl="0">
              <a:lnSpc>
                <a:spcPct val="100000"/>
              </a:lnSpc>
              <a:spcBef>
                <a:spcPts val="0"/>
              </a:spcBef>
              <a:spcAft>
                <a:spcPts val="0"/>
              </a:spcAft>
              <a:buClr>
                <a:schemeClr val="dk1"/>
              </a:buClr>
              <a:buSzPts val="1200"/>
              <a:buFont typeface="Courier New"/>
              <a:buNone/>
            </a:pPr>
            <a:endParaRPr sz="1200" dirty="0"/>
          </a:p>
          <a:p>
            <a:pPr marL="457200" marR="0" lvl="0" indent="-228600" algn="l" rtl="0">
              <a:lnSpc>
                <a:spcPct val="100000"/>
              </a:lnSpc>
              <a:spcBef>
                <a:spcPts val="0"/>
              </a:spcBef>
              <a:spcAft>
                <a:spcPts val="0"/>
              </a:spcAft>
              <a:buSzPts val="1400"/>
              <a:buNone/>
            </a:pPr>
            <a:endParaRPr dirty="0"/>
          </a:p>
        </p:txBody>
      </p:sp>
      <p:sp>
        <p:nvSpPr>
          <p:cNvPr id="147" name="Google Shape;147;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 name="Google Shape;15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Source: </a:t>
            </a:r>
            <a:r>
              <a:rPr lang="en-US" u="sng">
                <a:solidFill>
                  <a:schemeClr val="hlink"/>
                </a:solidFill>
                <a:hlinkClick r:id="rId3"/>
              </a:rPr>
              <a:t>https://services.aamc.org/eras/erasstats/par/display.cfm?NAV_ROW=PAR&amp;SPEC_CD=321</a:t>
            </a:r>
            <a:endParaRPr/>
          </a:p>
          <a:p>
            <a:pPr marL="0" marR="0" lvl="0" indent="0" algn="l" rtl="0">
              <a:lnSpc>
                <a:spcPct val="100000"/>
              </a:lnSpc>
              <a:spcBef>
                <a:spcPts val="0"/>
              </a:spcBef>
              <a:spcAft>
                <a:spcPts val="0"/>
              </a:spcAft>
              <a:buClr>
                <a:schemeClr val="dk1"/>
              </a:buClr>
              <a:buSzPts val="1200"/>
              <a:buFont typeface="Calibri"/>
              <a:buNone/>
            </a:pPr>
            <a:r>
              <a:rPr lang="en-US"/>
              <a:t>STEP 1: Explore your options, review all fellowship programs (keep an open mind, start broad early and narrow later). </a:t>
            </a:r>
            <a:endParaRPr/>
          </a:p>
          <a:p>
            <a:pPr marL="0" marR="0" lvl="0" indent="0" algn="l" rtl="0">
              <a:lnSpc>
                <a:spcPct val="100000"/>
              </a:lnSpc>
              <a:spcBef>
                <a:spcPts val="0"/>
              </a:spcBef>
              <a:spcAft>
                <a:spcPts val="0"/>
              </a:spcAft>
              <a:buClr>
                <a:schemeClr val="dk1"/>
              </a:buClr>
              <a:buSzPts val="1200"/>
              <a:buFont typeface="Calibri"/>
              <a:buNone/>
            </a:pPr>
            <a:endParaRPr/>
          </a:p>
          <a:p>
            <a:pPr marL="0" marR="0" lvl="0" indent="0" algn="l" rtl="0">
              <a:lnSpc>
                <a:spcPct val="100000"/>
              </a:lnSpc>
              <a:spcBef>
                <a:spcPts val="0"/>
              </a:spcBef>
              <a:spcAft>
                <a:spcPts val="0"/>
              </a:spcAft>
              <a:buClr>
                <a:schemeClr val="dk1"/>
              </a:buClr>
              <a:buSzPts val="1200"/>
              <a:buFont typeface="Calibri"/>
              <a:buNone/>
            </a:pPr>
            <a:r>
              <a:rPr lang="en-US" b="1"/>
              <a:t>You can find information about participating vs non-participating programs through the ERAS Website</a:t>
            </a:r>
            <a:endParaRPr b="1"/>
          </a:p>
          <a:p>
            <a:pPr marL="0" lvl="0" indent="0" algn="l" rtl="0">
              <a:lnSpc>
                <a:spcPct val="100000"/>
              </a:lnSpc>
              <a:spcBef>
                <a:spcPts val="0"/>
              </a:spcBef>
              <a:spcAft>
                <a:spcPts val="0"/>
              </a:spcAft>
              <a:buSzPts val="1400"/>
              <a:buNone/>
            </a:pPr>
            <a:endParaRPr/>
          </a:p>
        </p:txBody>
      </p:sp>
      <p:sp>
        <p:nvSpPr>
          <p:cNvPr id="154" name="Google Shape;15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Talk about differences in status (not participating, unregistered, participating) and what those mean?</a:t>
            </a:r>
          </a:p>
          <a:p>
            <a:r>
              <a:rPr lang="en-US" i="1" dirty="0"/>
              <a:t>Maybe mention that applicants should look at the individual websites of each program they are applying to in order to ensuring they are meeting application requirements?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58016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134a5056783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 name="Google Shape;162;g134a5056783_0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1"/>
              <a:t>You can also find specific information about each program and contact information on the SAHM website</a:t>
            </a:r>
            <a:endParaRPr b="1"/>
          </a:p>
        </p:txBody>
      </p:sp>
      <p:sp>
        <p:nvSpPr>
          <p:cNvPr id="163" name="Google Shape;163;g134a5056783_0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0" name="Google Shape;170;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chemeClr val="dk1"/>
              </a:buClr>
              <a:buSzPts val="1200"/>
              <a:buFont typeface="Calibri"/>
              <a:buAutoNum type="arabicPeriod"/>
            </a:pPr>
            <a:r>
              <a:rPr lang="en-US" sz="1200" dirty="0"/>
              <a:t>Advance degrees</a:t>
            </a:r>
            <a:endParaRPr dirty="0"/>
          </a:p>
          <a:p>
            <a:pPr marL="685800" lvl="1" indent="-228600" algn="l" rtl="0">
              <a:lnSpc>
                <a:spcPct val="150000"/>
              </a:lnSpc>
              <a:spcBef>
                <a:spcPts val="0"/>
              </a:spcBef>
              <a:spcAft>
                <a:spcPts val="0"/>
              </a:spcAft>
              <a:buClr>
                <a:schemeClr val="dk1"/>
              </a:buClr>
              <a:buSzPts val="1200"/>
              <a:buFont typeface="Noto Sans Symbols"/>
              <a:buChar char="▪"/>
            </a:pPr>
            <a:r>
              <a:rPr lang="en-US" sz="1200" dirty="0"/>
              <a:t>Master degree opportunities are offered my some program these include MPH, MSc, Med</a:t>
            </a:r>
            <a:endParaRPr dirty="0"/>
          </a:p>
          <a:p>
            <a:pPr marL="685800" lvl="1" indent="-228600" algn="l" rtl="0">
              <a:lnSpc>
                <a:spcPct val="150000"/>
              </a:lnSpc>
              <a:spcBef>
                <a:spcPts val="0"/>
              </a:spcBef>
              <a:spcAft>
                <a:spcPts val="0"/>
              </a:spcAft>
              <a:buClr>
                <a:schemeClr val="dk1"/>
              </a:buClr>
              <a:buSzPts val="1200"/>
              <a:buFont typeface="Noto Sans Symbols"/>
              <a:buChar char="▪"/>
            </a:pPr>
            <a:r>
              <a:rPr lang="en-US" sz="1200" dirty="0"/>
              <a:t>Funding for these degree vary from program to program so be sure to discuss this during your interview! </a:t>
            </a:r>
            <a:endParaRPr dirty="0"/>
          </a:p>
          <a:p>
            <a:pPr marL="685800" lvl="1" indent="-228600" algn="l" rtl="0">
              <a:lnSpc>
                <a:spcPct val="150000"/>
              </a:lnSpc>
              <a:spcBef>
                <a:spcPts val="0"/>
              </a:spcBef>
              <a:spcAft>
                <a:spcPts val="0"/>
              </a:spcAft>
              <a:buClr>
                <a:schemeClr val="dk1"/>
              </a:buClr>
              <a:buSzPts val="1200"/>
              <a:buFont typeface="Noto Sans Symbols"/>
              <a:buChar char="▪"/>
            </a:pPr>
            <a:r>
              <a:rPr lang="en-US" sz="1200" dirty="0"/>
              <a:t>Other important questions specific to these degree includes protected vs unprotected time, online vs traditional classrooms</a:t>
            </a:r>
            <a:endParaRPr dirty="0"/>
          </a:p>
          <a:p>
            <a:pPr marL="685800" lvl="1" indent="-228600" algn="l" rtl="0">
              <a:lnSpc>
                <a:spcPct val="150000"/>
              </a:lnSpc>
              <a:spcBef>
                <a:spcPts val="0"/>
              </a:spcBef>
              <a:spcAft>
                <a:spcPts val="0"/>
              </a:spcAft>
              <a:buClr>
                <a:schemeClr val="dk1"/>
              </a:buClr>
              <a:buSzPts val="1200"/>
              <a:buFont typeface="Noto Sans Symbols"/>
              <a:buChar char="▪"/>
            </a:pPr>
            <a:r>
              <a:rPr lang="en-US" sz="1200" dirty="0"/>
              <a:t>In other programs obtaining a masters degree is embedded in the fellowship training and thus is mandatory </a:t>
            </a:r>
            <a:endParaRPr sz="1200" dirty="0"/>
          </a:p>
          <a:p>
            <a:pPr marL="228600" marR="0" lvl="0" indent="-228600" algn="l" rtl="0">
              <a:lnSpc>
                <a:spcPct val="150000"/>
              </a:lnSpc>
              <a:spcBef>
                <a:spcPts val="0"/>
              </a:spcBef>
              <a:spcAft>
                <a:spcPts val="0"/>
              </a:spcAft>
              <a:buClr>
                <a:schemeClr val="dk1"/>
              </a:buClr>
              <a:buSzPts val="1200"/>
              <a:buFont typeface="Calibri"/>
              <a:buAutoNum type="arabicPeriod"/>
            </a:pPr>
            <a:r>
              <a:rPr lang="en-US" sz="1200" dirty="0"/>
              <a:t>LEAH programs (</a:t>
            </a:r>
            <a:r>
              <a:rPr lang="en-US" sz="1200" u="sng" dirty="0">
                <a:solidFill>
                  <a:schemeClr val="hlink"/>
                </a:solidFill>
                <a:hlinkClick r:id="rId3"/>
              </a:rPr>
              <a:t>https://mchb.hrsa.gov/training/projects.asp</a:t>
            </a:r>
            <a:r>
              <a:rPr lang="en-US" sz="1200" dirty="0"/>
              <a:t>)</a:t>
            </a:r>
            <a:endParaRPr dirty="0"/>
          </a:p>
          <a:p>
            <a:pPr marL="628650" lvl="1" indent="-171450" algn="l" rtl="0">
              <a:lnSpc>
                <a:spcPct val="150000"/>
              </a:lnSpc>
              <a:spcBef>
                <a:spcPts val="0"/>
              </a:spcBef>
              <a:spcAft>
                <a:spcPts val="0"/>
              </a:spcAft>
              <a:buClr>
                <a:schemeClr val="dk1"/>
              </a:buClr>
              <a:buSzPts val="1200"/>
              <a:buFont typeface="Noto Sans Symbols"/>
              <a:buChar char="▪"/>
            </a:pPr>
            <a:r>
              <a:rPr lang="en-US" sz="1200" dirty="0"/>
              <a:t>LEAH-Leadership in Education and Adolescent Health</a:t>
            </a:r>
            <a:endParaRPr dirty="0"/>
          </a:p>
          <a:p>
            <a:pPr marL="628650" lvl="1" indent="-171450" algn="l" rtl="0">
              <a:lnSpc>
                <a:spcPct val="150000"/>
              </a:lnSpc>
              <a:spcBef>
                <a:spcPts val="0"/>
              </a:spcBef>
              <a:spcAft>
                <a:spcPts val="0"/>
              </a:spcAft>
              <a:buClr>
                <a:schemeClr val="dk1"/>
              </a:buClr>
              <a:buSzPts val="1200"/>
              <a:buFont typeface="Noto Sans Symbols"/>
              <a:buChar char="▪"/>
            </a:pPr>
            <a:r>
              <a:rPr lang="en-US" sz="1200" b="0" i="0" dirty="0">
                <a:solidFill>
                  <a:schemeClr val="dk1"/>
                </a:solidFill>
                <a:latin typeface="Calibri"/>
                <a:ea typeface="Calibri"/>
                <a:cs typeface="Calibri"/>
                <a:sym typeface="Calibri"/>
              </a:rPr>
              <a:t>Goal: Prepares professionals from a variety of health care disciplines to be leaders in clinical care, research, public health policy, and advocacy as it relates to adolescent health.</a:t>
            </a:r>
            <a:endParaRPr dirty="0"/>
          </a:p>
          <a:p>
            <a:pPr marL="628650" lvl="1" indent="-171450" algn="l" rtl="0">
              <a:lnSpc>
                <a:spcPct val="150000"/>
              </a:lnSpc>
              <a:spcBef>
                <a:spcPts val="0"/>
              </a:spcBef>
              <a:spcAft>
                <a:spcPts val="0"/>
              </a:spcAft>
              <a:buClr>
                <a:schemeClr val="dk1"/>
              </a:buClr>
              <a:buSzPts val="1200"/>
              <a:buFont typeface="Noto Sans Symbols"/>
              <a:buChar char="▪"/>
            </a:pPr>
            <a:r>
              <a:rPr lang="en-US" sz="1200" b="0" i="0" dirty="0">
                <a:solidFill>
                  <a:schemeClr val="dk1"/>
                </a:solidFill>
                <a:latin typeface="Calibri"/>
                <a:ea typeface="Calibri"/>
                <a:cs typeface="Calibri"/>
                <a:sym typeface="Calibri"/>
              </a:rPr>
              <a:t>There are currently 8 active LEAH programs: Boston Children’s Hospital, Children’s Hospital of Los Angeles, Children’s Hospital of Philadelphia, University of Alabama at Birmingham, University of California-San Francisco, University of Minnesota, University of Washington</a:t>
            </a:r>
            <a:endParaRPr sz="1200" dirty="0"/>
          </a:p>
          <a:p>
            <a:pPr marL="228600" lvl="0" indent="-228600" algn="l" rtl="0">
              <a:lnSpc>
                <a:spcPct val="150000"/>
              </a:lnSpc>
              <a:spcBef>
                <a:spcPts val="0"/>
              </a:spcBef>
              <a:spcAft>
                <a:spcPts val="0"/>
              </a:spcAft>
              <a:buClr>
                <a:schemeClr val="dk1"/>
              </a:buClr>
              <a:buSzPts val="1200"/>
              <a:buFont typeface="Calibri"/>
              <a:buAutoNum type="arabicPeriod"/>
            </a:pPr>
            <a:r>
              <a:rPr lang="en-US" sz="1200" dirty="0"/>
              <a:t>International rotations, more/less training in certain areas (e.g. substance use disorder management, sports medicine, reproductive health)</a:t>
            </a:r>
          </a:p>
          <a:p>
            <a:pPr marL="228600" lvl="0" indent="-228600" algn="l" rtl="0">
              <a:lnSpc>
                <a:spcPct val="150000"/>
              </a:lnSpc>
              <a:spcBef>
                <a:spcPts val="0"/>
              </a:spcBef>
              <a:spcAft>
                <a:spcPts val="0"/>
              </a:spcAft>
              <a:buClr>
                <a:schemeClr val="dk1"/>
              </a:buClr>
              <a:buSzPts val="1200"/>
              <a:buFont typeface="Calibri"/>
              <a:buAutoNum type="arabicPeriod"/>
            </a:pPr>
            <a:r>
              <a:rPr lang="en-US" sz="1200" dirty="0"/>
              <a:t>If you are interested in having a primary care clinic vs just working in specialty adolescent care</a:t>
            </a:r>
          </a:p>
          <a:p>
            <a:pPr marL="228600" lvl="0" indent="-228600" algn="l" rtl="0">
              <a:lnSpc>
                <a:spcPct val="150000"/>
              </a:lnSpc>
              <a:spcBef>
                <a:spcPts val="0"/>
              </a:spcBef>
              <a:spcAft>
                <a:spcPts val="0"/>
              </a:spcAft>
              <a:buClr>
                <a:schemeClr val="dk1"/>
              </a:buClr>
              <a:buSzPts val="1200"/>
              <a:buFont typeface="Calibri"/>
              <a:buAutoNum type="arabicPeriod"/>
            </a:pPr>
            <a:r>
              <a:rPr lang="en-US" sz="1200" dirty="0"/>
              <a:t>How much inpatient time/experience you want</a:t>
            </a:r>
            <a:endParaRPr dirty="0"/>
          </a:p>
          <a:p>
            <a:pPr marL="228600" lvl="0" indent="-228600" algn="l" rtl="0">
              <a:lnSpc>
                <a:spcPct val="150000"/>
              </a:lnSpc>
              <a:spcBef>
                <a:spcPts val="0"/>
              </a:spcBef>
              <a:spcAft>
                <a:spcPts val="0"/>
              </a:spcAft>
              <a:buClr>
                <a:schemeClr val="dk1"/>
              </a:buClr>
              <a:buSzPts val="1200"/>
              <a:buFont typeface="Calibri"/>
              <a:buAutoNum type="arabicPeriod"/>
            </a:pPr>
            <a:r>
              <a:rPr lang="en-US" sz="1200" dirty="0"/>
              <a:t>Research grants-Internal and internal grant opportunities based on each program </a:t>
            </a:r>
            <a:endParaRPr sz="1200" dirty="0"/>
          </a:p>
          <a:p>
            <a:pPr marL="228600" lvl="0" indent="-228600" algn="l" rtl="0">
              <a:lnSpc>
                <a:spcPct val="150000"/>
              </a:lnSpc>
              <a:spcBef>
                <a:spcPts val="0"/>
              </a:spcBef>
              <a:spcAft>
                <a:spcPts val="0"/>
              </a:spcAft>
              <a:buClr>
                <a:schemeClr val="dk1"/>
              </a:buClr>
              <a:buSzPts val="1200"/>
              <a:buFont typeface="Calibri"/>
              <a:buAutoNum type="arabicPeriod"/>
            </a:pPr>
            <a:r>
              <a:rPr lang="en-US" sz="1200" dirty="0"/>
              <a:t>AAP CATCH grants  (</a:t>
            </a:r>
            <a:r>
              <a:rPr lang="en-US" u="sng" dirty="0">
                <a:solidFill>
                  <a:schemeClr val="hlink"/>
                </a:solidFill>
                <a:hlinkClick r:id="rId4"/>
              </a:rPr>
              <a:t>https://www.aap.org/en-us/advocacy-and-policy/aap-health-initiatives/commpeds/catch/Pages/CATCH-Grants.aspx</a:t>
            </a:r>
            <a:r>
              <a:rPr lang="en-US" dirty="0"/>
              <a:t>)</a:t>
            </a:r>
            <a:endParaRPr dirty="0"/>
          </a:p>
          <a:p>
            <a:pPr marL="685800" lvl="1" indent="-228600" algn="l" rtl="0">
              <a:lnSpc>
                <a:spcPct val="150000"/>
              </a:lnSpc>
              <a:spcBef>
                <a:spcPts val="0"/>
              </a:spcBef>
              <a:spcAft>
                <a:spcPts val="0"/>
              </a:spcAft>
              <a:buClr>
                <a:schemeClr val="dk1"/>
              </a:buClr>
              <a:buSzPts val="1200"/>
              <a:buFont typeface="Noto Sans Symbols"/>
              <a:buChar char="▪"/>
            </a:pPr>
            <a:r>
              <a:rPr lang="en-US" dirty="0"/>
              <a:t>. Grants up to $10,000 are awarded annually on a competitive basis to pediatricians who plan to build broad-based community partnerships to address unmet child health needs. </a:t>
            </a:r>
            <a:endParaRPr sz="1200" dirty="0"/>
          </a:p>
          <a:p>
            <a:pPr marL="0" lvl="0" indent="0" algn="l" rtl="0">
              <a:lnSpc>
                <a:spcPct val="100000"/>
              </a:lnSpc>
              <a:spcBef>
                <a:spcPts val="0"/>
              </a:spcBef>
              <a:spcAft>
                <a:spcPts val="0"/>
              </a:spcAft>
              <a:buSzPts val="1400"/>
              <a:buNone/>
            </a:pPr>
            <a:endParaRPr dirty="0"/>
          </a:p>
        </p:txBody>
      </p:sp>
      <p:sp>
        <p:nvSpPr>
          <p:cNvPr id="171" name="Google Shape;171;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411106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solidFill>
                  <a:schemeClr val="tx1"/>
                </a:solidFill>
              </a:rPr>
              <a:t>https://students-residents.aamc.org/eras-tools-and-worksheets-fellowship-applicants/2025-eras-fellowship-application-timeline</a:t>
            </a:r>
          </a:p>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763196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26"/>
        <p:cNvGrpSpPr/>
        <p:nvPr/>
      </p:nvGrpSpPr>
      <p:grpSpPr>
        <a:xfrm>
          <a:off x="0" y="0"/>
          <a:ext cx="0" cy="0"/>
          <a:chOff x="0" y="0"/>
          <a:chExt cx="0" cy="0"/>
        </a:xfrm>
      </p:grpSpPr>
      <p:grpSp>
        <p:nvGrpSpPr>
          <p:cNvPr id="27" name="Google Shape;27;p28"/>
          <p:cNvGrpSpPr/>
          <p:nvPr/>
        </p:nvGrpSpPr>
        <p:grpSpPr>
          <a:xfrm>
            <a:off x="0" y="-8467"/>
            <a:ext cx="12192000" cy="6866467"/>
            <a:chOff x="0" y="-8467"/>
            <a:chExt cx="12192000" cy="6866467"/>
          </a:xfrm>
        </p:grpSpPr>
        <p:sp>
          <p:nvSpPr>
            <p:cNvPr id="28" name="Google Shape;28;p28"/>
            <p:cNvSpPr/>
            <p:nvPr/>
          </p:nvSpPr>
          <p:spPr>
            <a:xfrm>
              <a:off x="0" y="-7862"/>
              <a:ext cx="863600" cy="5698067"/>
            </a:xfrm>
            <a:custGeom>
              <a:avLst/>
              <a:gdLst/>
              <a:ahLst/>
              <a:cxnLst/>
              <a:rect l="l" t="t" r="r" b="b"/>
              <a:pathLst>
                <a:path w="863600" h="5698067" extrusionOk="0">
                  <a:moveTo>
                    <a:pt x="0" y="8467"/>
                  </a:moveTo>
                  <a:lnTo>
                    <a:pt x="863600" y="0"/>
                  </a:lnTo>
                  <a:lnTo>
                    <a:pt x="863600" y="16934"/>
                  </a:lnTo>
                  <a:lnTo>
                    <a:pt x="0" y="5698067"/>
                  </a:lnTo>
                  <a:lnTo>
                    <a:pt x="0" y="8467"/>
                  </a:lnTo>
                  <a:close/>
                </a:path>
              </a:pathLst>
            </a:custGeom>
            <a:solidFill>
              <a:schemeClr val="accent1">
                <a:alpha val="69411"/>
              </a:schemeClr>
            </a:solidFill>
            <a:ln>
              <a:noFill/>
            </a:ln>
          </p:spPr>
        </p:sp>
        <p:cxnSp>
          <p:nvCxnSpPr>
            <p:cNvPr id="29" name="Google Shape;29;p28"/>
            <p:cNvCxnSpPr/>
            <p:nvPr/>
          </p:nvCxnSpPr>
          <p:spPr>
            <a:xfrm>
              <a:off x="9371012" y="0"/>
              <a:ext cx="1219200" cy="6858000"/>
            </a:xfrm>
            <a:prstGeom prst="straightConnector1">
              <a:avLst/>
            </a:prstGeom>
            <a:noFill/>
            <a:ln w="9525" cap="flat" cmpd="sng">
              <a:solidFill>
                <a:schemeClr val="accent1">
                  <a:alpha val="69411"/>
                </a:schemeClr>
              </a:solidFill>
              <a:prstDash val="solid"/>
              <a:round/>
              <a:headEnd type="none" w="sm" len="sm"/>
              <a:tailEnd type="none" w="sm" len="sm"/>
            </a:ln>
          </p:spPr>
        </p:cxnSp>
        <p:cxnSp>
          <p:nvCxnSpPr>
            <p:cNvPr id="30" name="Google Shape;30;p28"/>
            <p:cNvCxnSpPr/>
            <p:nvPr/>
          </p:nvCxnSpPr>
          <p:spPr>
            <a:xfrm flipH="1">
              <a:off x="7425267" y="3681413"/>
              <a:ext cx="4763558" cy="3176587"/>
            </a:xfrm>
            <a:prstGeom prst="straightConnector1">
              <a:avLst/>
            </a:prstGeom>
            <a:noFill/>
            <a:ln w="9525" cap="flat" cmpd="sng">
              <a:solidFill>
                <a:schemeClr val="accent1">
                  <a:alpha val="69411"/>
                </a:schemeClr>
              </a:solidFill>
              <a:prstDash val="solid"/>
              <a:round/>
              <a:headEnd type="none" w="sm" len="sm"/>
              <a:tailEnd type="none" w="sm" len="sm"/>
            </a:ln>
          </p:spPr>
        </p:cxnSp>
        <p:sp>
          <p:nvSpPr>
            <p:cNvPr id="31" name="Google Shape;31;p28"/>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35294"/>
              </a:schemeClr>
            </a:solidFill>
            <a:ln>
              <a:noFill/>
            </a:ln>
          </p:spPr>
        </p:sp>
        <p:sp>
          <p:nvSpPr>
            <p:cNvPr id="32" name="Google Shape;32;p28"/>
            <p:cNvSpPr/>
            <p:nvPr/>
          </p:nvSpPr>
          <p:spPr>
            <a:xfrm>
              <a:off x="9603442" y="-8467"/>
              <a:ext cx="258855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33" name="Google Shape;33;p28"/>
            <p:cNvSpPr/>
            <p:nvPr/>
          </p:nvSpPr>
          <p:spPr>
            <a:xfrm>
              <a:off x="8932333" y="3048000"/>
              <a:ext cx="3259667" cy="3810000"/>
            </a:xfrm>
            <a:prstGeom prst="triangle">
              <a:avLst>
                <a:gd name="adj" fmla="val 100000"/>
              </a:avLst>
            </a:prstGeom>
            <a:solidFill>
              <a:srgbClr val="16B0E3">
                <a:alpha val="654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 name="Google Shape;34;p28"/>
            <p:cNvSpPr/>
            <p:nvPr/>
          </p:nvSpPr>
          <p:spPr>
            <a:xfrm>
              <a:off x="9334500" y="-8467"/>
              <a:ext cx="2854326"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16B0E3">
                <a:alpha val="49411"/>
              </a:srgbClr>
            </a:solidFill>
            <a:ln>
              <a:noFill/>
            </a:ln>
          </p:spPr>
        </p:sp>
        <p:sp>
          <p:nvSpPr>
            <p:cNvPr id="35" name="Google Shape;35;p28"/>
            <p:cNvSpPr/>
            <p:nvPr/>
          </p:nvSpPr>
          <p:spPr>
            <a:xfrm>
              <a:off x="10898730" y="-8467"/>
              <a:ext cx="1290094" cy="6866467"/>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chemeClr val="accent2">
                <a:alpha val="69411"/>
              </a:schemeClr>
            </a:solidFill>
            <a:ln>
              <a:noFill/>
            </a:ln>
          </p:spPr>
        </p:sp>
        <p:sp>
          <p:nvSpPr>
            <p:cNvPr id="36" name="Google Shape;36;p28"/>
            <p:cNvSpPr/>
            <p:nvPr/>
          </p:nvSpPr>
          <p:spPr>
            <a:xfrm>
              <a:off x="10938999" y="-8467"/>
              <a:ext cx="1249825" cy="6866467"/>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rgbClr val="226292">
                <a:alpha val="80000"/>
              </a:srgbClr>
            </a:solidFill>
            <a:ln>
              <a:noFill/>
            </a:ln>
          </p:spPr>
        </p:sp>
        <p:sp>
          <p:nvSpPr>
            <p:cNvPr id="37" name="Google Shape;37;p28"/>
            <p:cNvSpPr/>
            <p:nvPr/>
          </p:nvSpPr>
          <p:spPr>
            <a:xfrm>
              <a:off x="10371666" y="3589867"/>
              <a:ext cx="1817159" cy="3268133"/>
            </a:xfrm>
            <a:prstGeom prst="triangle">
              <a:avLst>
                <a:gd name="adj" fmla="val 100000"/>
              </a:avLst>
            </a:prstGeom>
            <a:solidFill>
              <a:srgbClr val="16B0E3">
                <a:alpha val="654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8" name="Google Shape;38;p28"/>
          <p:cNvSpPr txBox="1">
            <a:spLocks noGrp="1"/>
          </p:cNvSpPr>
          <p:nvPr>
            <p:ph type="ctrTitle"/>
          </p:nvPr>
        </p:nvSpPr>
        <p:spPr>
          <a:xfrm>
            <a:off x="1507067" y="2404534"/>
            <a:ext cx="7766936" cy="1646302"/>
          </a:xfrm>
          <a:prstGeom prst="rect">
            <a:avLst/>
          </a:prstGeom>
          <a:noFill/>
          <a:ln>
            <a:noFill/>
          </a:ln>
        </p:spPr>
        <p:txBody>
          <a:bodyPr spcFirstLastPara="1" wrap="square" lIns="91425" tIns="45700" rIns="91425" bIns="45700" anchor="b" anchorCtr="0">
            <a:noAutofit/>
          </a:bodyPr>
          <a:lstStyle>
            <a:lvl1pPr lvl="0" algn="r">
              <a:lnSpc>
                <a:spcPct val="100000"/>
              </a:lnSpc>
              <a:spcBef>
                <a:spcPts val="0"/>
              </a:spcBef>
              <a:spcAft>
                <a:spcPts val="0"/>
              </a:spcAft>
              <a:buClr>
                <a:schemeClr val="accent1"/>
              </a:buClr>
              <a:buSzPts val="5400"/>
              <a:buFont typeface="Trebuchet MS"/>
              <a:buNone/>
              <a:defRPr sz="54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8"/>
          <p:cNvSpPr txBox="1">
            <a:spLocks noGrp="1"/>
          </p:cNvSpPr>
          <p:nvPr>
            <p:ph type="subTitle" idx="1"/>
          </p:nvPr>
        </p:nvSpPr>
        <p:spPr>
          <a:xfrm>
            <a:off x="1507067" y="4050833"/>
            <a:ext cx="7766936" cy="1096899"/>
          </a:xfrm>
          <a:prstGeom prst="rect">
            <a:avLst/>
          </a:prstGeom>
          <a:noFill/>
          <a:ln>
            <a:noFill/>
          </a:ln>
        </p:spPr>
        <p:txBody>
          <a:bodyPr spcFirstLastPara="1" wrap="square" lIns="91425" tIns="45700" rIns="91425" bIns="45700" anchor="t" anchorCtr="0">
            <a:normAutofit/>
          </a:bodyPr>
          <a:lstStyle>
            <a:lvl1pPr lvl="0" algn="r">
              <a:lnSpc>
                <a:spcPct val="100000"/>
              </a:lnSpc>
              <a:spcBef>
                <a:spcPts val="1000"/>
              </a:spcBef>
              <a:spcAft>
                <a:spcPts val="0"/>
              </a:spcAft>
              <a:buSzPts val="1440"/>
              <a:buNone/>
              <a:defRPr>
                <a:solidFill>
                  <a:srgbClr val="7F7F7F"/>
                </a:solidFill>
              </a:defRPr>
            </a:lvl1pPr>
            <a:lvl2pPr lvl="1" algn="ctr">
              <a:lnSpc>
                <a:spcPct val="100000"/>
              </a:lnSpc>
              <a:spcBef>
                <a:spcPts val="1000"/>
              </a:spcBef>
              <a:spcAft>
                <a:spcPts val="0"/>
              </a:spcAft>
              <a:buSzPts val="1280"/>
              <a:buNone/>
              <a:defRPr>
                <a:solidFill>
                  <a:srgbClr val="888888"/>
                </a:solidFill>
              </a:defRPr>
            </a:lvl2pPr>
            <a:lvl3pPr lvl="2" algn="ctr">
              <a:lnSpc>
                <a:spcPct val="100000"/>
              </a:lnSpc>
              <a:spcBef>
                <a:spcPts val="1000"/>
              </a:spcBef>
              <a:spcAft>
                <a:spcPts val="0"/>
              </a:spcAft>
              <a:buSzPts val="1120"/>
              <a:buNone/>
              <a:defRPr>
                <a:solidFill>
                  <a:srgbClr val="888888"/>
                </a:solidFill>
              </a:defRPr>
            </a:lvl3pPr>
            <a:lvl4pPr lvl="3" algn="ctr">
              <a:lnSpc>
                <a:spcPct val="100000"/>
              </a:lnSpc>
              <a:spcBef>
                <a:spcPts val="1000"/>
              </a:spcBef>
              <a:spcAft>
                <a:spcPts val="0"/>
              </a:spcAft>
              <a:buSzPts val="960"/>
              <a:buNone/>
              <a:defRPr>
                <a:solidFill>
                  <a:srgbClr val="888888"/>
                </a:solidFill>
              </a:defRPr>
            </a:lvl4pPr>
            <a:lvl5pPr lvl="4" algn="ctr">
              <a:lnSpc>
                <a:spcPct val="100000"/>
              </a:lnSpc>
              <a:spcBef>
                <a:spcPts val="1000"/>
              </a:spcBef>
              <a:spcAft>
                <a:spcPts val="0"/>
              </a:spcAft>
              <a:buSzPts val="960"/>
              <a:buNone/>
              <a:defRPr>
                <a:solidFill>
                  <a:srgbClr val="888888"/>
                </a:solidFill>
              </a:defRPr>
            </a:lvl5pPr>
            <a:lvl6pPr lvl="5" algn="ctr">
              <a:lnSpc>
                <a:spcPct val="100000"/>
              </a:lnSpc>
              <a:spcBef>
                <a:spcPts val="1000"/>
              </a:spcBef>
              <a:spcAft>
                <a:spcPts val="0"/>
              </a:spcAft>
              <a:buSzPts val="960"/>
              <a:buNone/>
              <a:defRPr>
                <a:solidFill>
                  <a:srgbClr val="888888"/>
                </a:solidFill>
              </a:defRPr>
            </a:lvl6pPr>
            <a:lvl7pPr lvl="6" algn="ctr">
              <a:lnSpc>
                <a:spcPct val="100000"/>
              </a:lnSpc>
              <a:spcBef>
                <a:spcPts val="1000"/>
              </a:spcBef>
              <a:spcAft>
                <a:spcPts val="0"/>
              </a:spcAft>
              <a:buSzPts val="960"/>
              <a:buNone/>
              <a:defRPr>
                <a:solidFill>
                  <a:srgbClr val="888888"/>
                </a:solidFill>
              </a:defRPr>
            </a:lvl7pPr>
            <a:lvl8pPr lvl="7" algn="ctr">
              <a:lnSpc>
                <a:spcPct val="100000"/>
              </a:lnSpc>
              <a:spcBef>
                <a:spcPts val="1000"/>
              </a:spcBef>
              <a:spcAft>
                <a:spcPts val="0"/>
              </a:spcAft>
              <a:buSzPts val="960"/>
              <a:buNone/>
              <a:defRPr>
                <a:solidFill>
                  <a:srgbClr val="888888"/>
                </a:solidFill>
              </a:defRPr>
            </a:lvl8pPr>
            <a:lvl9pPr lvl="8" algn="ctr">
              <a:lnSpc>
                <a:spcPct val="100000"/>
              </a:lnSpc>
              <a:spcBef>
                <a:spcPts val="1000"/>
              </a:spcBef>
              <a:spcAft>
                <a:spcPts val="0"/>
              </a:spcAft>
              <a:buSzPts val="960"/>
              <a:buNone/>
              <a:defRPr>
                <a:solidFill>
                  <a:srgbClr val="888888"/>
                </a:solidFill>
              </a:defRPr>
            </a:lvl9pPr>
          </a:lstStyle>
          <a:p>
            <a:endParaRPr/>
          </a:p>
        </p:txBody>
      </p:sp>
      <p:sp>
        <p:nvSpPr>
          <p:cNvPr id="40" name="Google Shape;40;p28"/>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8"/>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8"/>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rue or False">
  <p:cSld name="True or False">
    <p:spTree>
      <p:nvGrpSpPr>
        <p:cNvPr id="1" name="Shape 105"/>
        <p:cNvGrpSpPr/>
        <p:nvPr/>
      </p:nvGrpSpPr>
      <p:grpSpPr>
        <a:xfrm>
          <a:off x="0" y="0"/>
          <a:ext cx="0" cy="0"/>
          <a:chOff x="0" y="0"/>
          <a:chExt cx="0" cy="0"/>
        </a:xfrm>
      </p:grpSpPr>
      <p:sp>
        <p:nvSpPr>
          <p:cNvPr id="106" name="Google Shape;106;p41"/>
          <p:cNvSpPr txBox="1">
            <a:spLocks noGrp="1"/>
          </p:cNvSpPr>
          <p:nvPr>
            <p:ph type="title"/>
          </p:nvPr>
        </p:nvSpPr>
        <p:spPr>
          <a:xfrm>
            <a:off x="685799" y="609600"/>
            <a:ext cx="8588203" cy="30226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accent1"/>
              </a:buClr>
              <a:buSzPts val="4400"/>
              <a:buFont typeface="Trebuchet MS"/>
              <a:buNone/>
              <a:defRPr sz="44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 name="Google Shape;107;p41"/>
          <p:cNvSpPr txBox="1">
            <a:spLocks noGrp="1"/>
          </p:cNvSpPr>
          <p:nvPr>
            <p:ph type="body" idx="1"/>
          </p:nvPr>
        </p:nvSpPr>
        <p:spPr>
          <a:xfrm>
            <a:off x="677332" y="4013200"/>
            <a:ext cx="8596669" cy="514248"/>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1000"/>
              </a:spcBef>
              <a:spcAft>
                <a:spcPts val="0"/>
              </a:spcAft>
              <a:buSzPts val="1920"/>
              <a:buFont typeface="Trebuchet MS"/>
              <a:buNone/>
              <a:defRPr sz="2400">
                <a:solidFill>
                  <a:schemeClr val="accent1"/>
                </a:solidFill>
              </a:defRPr>
            </a:lvl1pPr>
            <a:lvl2pPr marL="914400" lvl="1" indent="-228600" algn="l">
              <a:lnSpc>
                <a:spcPct val="100000"/>
              </a:lnSpc>
              <a:spcBef>
                <a:spcPts val="1000"/>
              </a:spcBef>
              <a:spcAft>
                <a:spcPts val="0"/>
              </a:spcAft>
              <a:buSzPts val="1280"/>
              <a:buFont typeface="Trebuchet MS"/>
              <a:buNone/>
              <a:defRPr/>
            </a:lvl2pPr>
            <a:lvl3pPr marL="1371600" lvl="2" indent="-228600" algn="l">
              <a:lnSpc>
                <a:spcPct val="100000"/>
              </a:lnSpc>
              <a:spcBef>
                <a:spcPts val="1000"/>
              </a:spcBef>
              <a:spcAft>
                <a:spcPts val="0"/>
              </a:spcAft>
              <a:buSzPts val="1120"/>
              <a:buFont typeface="Trebuchet MS"/>
              <a:buNone/>
              <a:defRPr/>
            </a:lvl3pPr>
            <a:lvl4pPr marL="1828800" lvl="3" indent="-228600" algn="l">
              <a:lnSpc>
                <a:spcPct val="100000"/>
              </a:lnSpc>
              <a:spcBef>
                <a:spcPts val="1000"/>
              </a:spcBef>
              <a:spcAft>
                <a:spcPts val="0"/>
              </a:spcAft>
              <a:buSzPts val="960"/>
              <a:buFont typeface="Trebuchet MS"/>
              <a:buNone/>
              <a:defRPr/>
            </a:lvl4pPr>
            <a:lvl5pPr marL="2286000" lvl="4" indent="-228600" algn="l">
              <a:lnSpc>
                <a:spcPct val="100000"/>
              </a:lnSpc>
              <a:spcBef>
                <a:spcPts val="1000"/>
              </a:spcBef>
              <a:spcAft>
                <a:spcPts val="0"/>
              </a:spcAft>
              <a:buSzPts val="960"/>
              <a:buFont typeface="Trebuchet MS"/>
              <a:buNone/>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108" name="Google Shape;108;p41"/>
          <p:cNvSpPr txBox="1">
            <a:spLocks noGrp="1"/>
          </p:cNvSpPr>
          <p:nvPr>
            <p:ph type="body" idx="2"/>
          </p:nvPr>
        </p:nvSpPr>
        <p:spPr>
          <a:xfrm>
            <a:off x="677335" y="4527448"/>
            <a:ext cx="8596668" cy="1513914"/>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440"/>
              <a:buNone/>
              <a:defRPr sz="1800">
                <a:solidFill>
                  <a:srgbClr val="7F7F7F"/>
                </a:solidFill>
              </a:defRPr>
            </a:lvl1pPr>
            <a:lvl2pPr marL="914400" lvl="1" indent="-228600" algn="l">
              <a:lnSpc>
                <a:spcPct val="100000"/>
              </a:lnSpc>
              <a:spcBef>
                <a:spcPts val="1000"/>
              </a:spcBef>
              <a:spcAft>
                <a:spcPts val="0"/>
              </a:spcAft>
              <a:buSzPts val="1440"/>
              <a:buNone/>
              <a:defRPr sz="1800">
                <a:solidFill>
                  <a:srgbClr val="888888"/>
                </a:solidFill>
              </a:defRPr>
            </a:lvl2pPr>
            <a:lvl3pPr marL="1371600" lvl="2" indent="-228600" algn="l">
              <a:lnSpc>
                <a:spcPct val="100000"/>
              </a:lnSpc>
              <a:spcBef>
                <a:spcPts val="1000"/>
              </a:spcBef>
              <a:spcAft>
                <a:spcPts val="0"/>
              </a:spcAft>
              <a:buSzPts val="1280"/>
              <a:buNone/>
              <a:defRPr sz="1600">
                <a:solidFill>
                  <a:srgbClr val="888888"/>
                </a:solidFill>
              </a:defRPr>
            </a:lvl3pPr>
            <a:lvl4pPr marL="1828800" lvl="3" indent="-228600" algn="l">
              <a:lnSpc>
                <a:spcPct val="100000"/>
              </a:lnSpc>
              <a:spcBef>
                <a:spcPts val="1000"/>
              </a:spcBef>
              <a:spcAft>
                <a:spcPts val="0"/>
              </a:spcAft>
              <a:buSzPts val="1120"/>
              <a:buNone/>
              <a:defRPr sz="1400">
                <a:solidFill>
                  <a:srgbClr val="888888"/>
                </a:solidFill>
              </a:defRPr>
            </a:lvl4pPr>
            <a:lvl5pPr marL="2286000" lvl="4" indent="-228600" algn="l">
              <a:lnSpc>
                <a:spcPct val="100000"/>
              </a:lnSpc>
              <a:spcBef>
                <a:spcPts val="1000"/>
              </a:spcBef>
              <a:spcAft>
                <a:spcPts val="0"/>
              </a:spcAft>
              <a:buSzPts val="1120"/>
              <a:buNone/>
              <a:defRPr sz="1400">
                <a:solidFill>
                  <a:srgbClr val="888888"/>
                </a:solidFill>
              </a:defRPr>
            </a:lvl5pPr>
            <a:lvl6pPr marL="2743200" lvl="5" indent="-228600" algn="l">
              <a:lnSpc>
                <a:spcPct val="100000"/>
              </a:lnSpc>
              <a:spcBef>
                <a:spcPts val="1000"/>
              </a:spcBef>
              <a:spcAft>
                <a:spcPts val="0"/>
              </a:spcAft>
              <a:buSzPts val="1120"/>
              <a:buNone/>
              <a:defRPr sz="1400">
                <a:solidFill>
                  <a:srgbClr val="888888"/>
                </a:solidFill>
              </a:defRPr>
            </a:lvl6pPr>
            <a:lvl7pPr marL="3200400" lvl="6" indent="-228600" algn="l">
              <a:lnSpc>
                <a:spcPct val="100000"/>
              </a:lnSpc>
              <a:spcBef>
                <a:spcPts val="1000"/>
              </a:spcBef>
              <a:spcAft>
                <a:spcPts val="0"/>
              </a:spcAft>
              <a:buSzPts val="1120"/>
              <a:buNone/>
              <a:defRPr sz="1400">
                <a:solidFill>
                  <a:srgbClr val="888888"/>
                </a:solidFill>
              </a:defRPr>
            </a:lvl7pPr>
            <a:lvl8pPr marL="3657600" lvl="7" indent="-228600" algn="l">
              <a:lnSpc>
                <a:spcPct val="100000"/>
              </a:lnSpc>
              <a:spcBef>
                <a:spcPts val="1000"/>
              </a:spcBef>
              <a:spcAft>
                <a:spcPts val="0"/>
              </a:spcAft>
              <a:buSzPts val="1120"/>
              <a:buNone/>
              <a:defRPr sz="1400">
                <a:solidFill>
                  <a:srgbClr val="888888"/>
                </a:solidFill>
              </a:defRPr>
            </a:lvl8pPr>
            <a:lvl9pPr marL="4114800" lvl="8" indent="-228600" algn="l">
              <a:lnSpc>
                <a:spcPct val="100000"/>
              </a:lnSpc>
              <a:spcBef>
                <a:spcPts val="1000"/>
              </a:spcBef>
              <a:spcAft>
                <a:spcPts val="0"/>
              </a:spcAft>
              <a:buSzPts val="1120"/>
              <a:buNone/>
              <a:defRPr sz="1400">
                <a:solidFill>
                  <a:srgbClr val="888888"/>
                </a:solidFill>
              </a:defRPr>
            </a:lvl9pPr>
          </a:lstStyle>
          <a:p>
            <a:endParaRPr/>
          </a:p>
        </p:txBody>
      </p:sp>
      <p:sp>
        <p:nvSpPr>
          <p:cNvPr id="109" name="Google Shape;109;p41"/>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41"/>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1" name="Google Shape;111;p41"/>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12"/>
        <p:cNvGrpSpPr/>
        <p:nvPr/>
      </p:nvGrpSpPr>
      <p:grpSpPr>
        <a:xfrm>
          <a:off x="0" y="0"/>
          <a:ext cx="0" cy="0"/>
          <a:chOff x="0" y="0"/>
          <a:chExt cx="0" cy="0"/>
        </a:xfrm>
      </p:grpSpPr>
      <p:sp>
        <p:nvSpPr>
          <p:cNvPr id="113" name="Google Shape;113;p42"/>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4" name="Google Shape;114;p42"/>
          <p:cNvSpPr txBox="1">
            <a:spLocks noGrp="1"/>
          </p:cNvSpPr>
          <p:nvPr>
            <p:ph type="body" idx="1"/>
          </p:nvPr>
        </p:nvSpPr>
        <p:spPr>
          <a:xfrm rot="5400000">
            <a:off x="3035281" y="-197358"/>
            <a:ext cx="3880773" cy="8596668"/>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115" name="Google Shape;115;p42"/>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42"/>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p42"/>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18"/>
        <p:cNvGrpSpPr/>
        <p:nvPr/>
      </p:nvGrpSpPr>
      <p:grpSpPr>
        <a:xfrm>
          <a:off x="0" y="0"/>
          <a:ext cx="0" cy="0"/>
          <a:chOff x="0" y="0"/>
          <a:chExt cx="0" cy="0"/>
        </a:xfrm>
      </p:grpSpPr>
      <p:sp>
        <p:nvSpPr>
          <p:cNvPr id="119" name="Google Shape;119;p43"/>
          <p:cNvSpPr txBox="1">
            <a:spLocks noGrp="1"/>
          </p:cNvSpPr>
          <p:nvPr>
            <p:ph type="title"/>
          </p:nvPr>
        </p:nvSpPr>
        <p:spPr>
          <a:xfrm rot="5400000">
            <a:off x="5994319" y="2582953"/>
            <a:ext cx="5251451" cy="1304743"/>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 name="Google Shape;120;p43"/>
          <p:cNvSpPr txBox="1">
            <a:spLocks noGrp="1"/>
          </p:cNvSpPr>
          <p:nvPr>
            <p:ph type="body" idx="1"/>
          </p:nvPr>
        </p:nvSpPr>
        <p:spPr>
          <a:xfrm rot="5400000">
            <a:off x="1581685" y="-294750"/>
            <a:ext cx="5251450" cy="7060150"/>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121" name="Google Shape;121;p43"/>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p43"/>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3" name="Google Shape;123;p43"/>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3"/>
        <p:cNvGrpSpPr/>
        <p:nvPr/>
      </p:nvGrpSpPr>
      <p:grpSpPr>
        <a:xfrm>
          <a:off x="0" y="0"/>
          <a:ext cx="0" cy="0"/>
          <a:chOff x="0" y="0"/>
          <a:chExt cx="0" cy="0"/>
        </a:xfrm>
      </p:grpSpPr>
      <p:sp>
        <p:nvSpPr>
          <p:cNvPr id="44" name="Google Shape;44;p30"/>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30"/>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30"/>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7"/>
        <p:cNvGrpSpPr/>
        <p:nvPr/>
      </p:nvGrpSpPr>
      <p:grpSpPr>
        <a:xfrm>
          <a:off x="0" y="0"/>
          <a:ext cx="0" cy="0"/>
          <a:chOff x="0" y="0"/>
          <a:chExt cx="0" cy="0"/>
        </a:xfrm>
      </p:grpSpPr>
      <p:sp>
        <p:nvSpPr>
          <p:cNvPr id="48" name="Google Shape;48;p29"/>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29"/>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50" name="Google Shape;50;p29"/>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9"/>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9"/>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9"/>
        <p:cNvGrpSpPr/>
        <p:nvPr/>
      </p:nvGrpSpPr>
      <p:grpSpPr>
        <a:xfrm>
          <a:off x="0" y="0"/>
          <a:ext cx="0" cy="0"/>
          <a:chOff x="0" y="0"/>
          <a:chExt cx="0" cy="0"/>
        </a:xfrm>
      </p:grpSpPr>
      <p:sp>
        <p:nvSpPr>
          <p:cNvPr id="60" name="Google Shape;60;p35"/>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accent1"/>
              </a:buClr>
              <a:buSzPts val="3600"/>
              <a:buFont typeface="Trebuchet MS"/>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35"/>
          <p:cNvSpPr txBox="1">
            <a:spLocks noGrp="1"/>
          </p:cNvSpPr>
          <p:nvPr>
            <p:ph type="body" idx="1"/>
          </p:nvPr>
        </p:nvSpPr>
        <p:spPr>
          <a:xfrm>
            <a:off x="675745" y="2160983"/>
            <a:ext cx="4185623" cy="5762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1000"/>
              </a:spcBef>
              <a:spcAft>
                <a:spcPts val="0"/>
              </a:spcAft>
              <a:buSzPts val="1920"/>
              <a:buNone/>
              <a:defRPr sz="2400" b="0"/>
            </a:lvl1pPr>
            <a:lvl2pPr marL="914400" lvl="1" indent="-228600" algn="l">
              <a:lnSpc>
                <a:spcPct val="100000"/>
              </a:lnSpc>
              <a:spcBef>
                <a:spcPts val="1000"/>
              </a:spcBef>
              <a:spcAft>
                <a:spcPts val="0"/>
              </a:spcAft>
              <a:buSzPts val="1600"/>
              <a:buNone/>
              <a:defRPr sz="2000" b="1"/>
            </a:lvl2pPr>
            <a:lvl3pPr marL="1371600" lvl="2" indent="-228600" algn="l">
              <a:lnSpc>
                <a:spcPct val="100000"/>
              </a:lnSpc>
              <a:spcBef>
                <a:spcPts val="1000"/>
              </a:spcBef>
              <a:spcAft>
                <a:spcPts val="0"/>
              </a:spcAft>
              <a:buSzPts val="1440"/>
              <a:buNone/>
              <a:defRPr sz="1800" b="1"/>
            </a:lvl3pPr>
            <a:lvl4pPr marL="1828800" lvl="3" indent="-228600" algn="l">
              <a:lnSpc>
                <a:spcPct val="100000"/>
              </a:lnSpc>
              <a:spcBef>
                <a:spcPts val="1000"/>
              </a:spcBef>
              <a:spcAft>
                <a:spcPts val="0"/>
              </a:spcAft>
              <a:buSzPts val="1280"/>
              <a:buNone/>
              <a:defRPr sz="1600" b="1"/>
            </a:lvl4pPr>
            <a:lvl5pPr marL="2286000" lvl="4" indent="-228600" algn="l">
              <a:lnSpc>
                <a:spcPct val="100000"/>
              </a:lnSpc>
              <a:spcBef>
                <a:spcPts val="1000"/>
              </a:spcBef>
              <a:spcAft>
                <a:spcPts val="0"/>
              </a:spcAft>
              <a:buSzPts val="1280"/>
              <a:buNone/>
              <a:defRPr sz="1600" b="1"/>
            </a:lvl5pPr>
            <a:lvl6pPr marL="2743200" lvl="5" indent="-228600" algn="l">
              <a:lnSpc>
                <a:spcPct val="100000"/>
              </a:lnSpc>
              <a:spcBef>
                <a:spcPts val="1000"/>
              </a:spcBef>
              <a:spcAft>
                <a:spcPts val="0"/>
              </a:spcAft>
              <a:buSzPts val="1280"/>
              <a:buNone/>
              <a:defRPr sz="1600" b="1"/>
            </a:lvl6pPr>
            <a:lvl7pPr marL="3200400" lvl="6" indent="-228600" algn="l">
              <a:lnSpc>
                <a:spcPct val="100000"/>
              </a:lnSpc>
              <a:spcBef>
                <a:spcPts val="1000"/>
              </a:spcBef>
              <a:spcAft>
                <a:spcPts val="0"/>
              </a:spcAft>
              <a:buSzPts val="1280"/>
              <a:buNone/>
              <a:defRPr sz="1600" b="1"/>
            </a:lvl7pPr>
            <a:lvl8pPr marL="3657600" lvl="7" indent="-228600" algn="l">
              <a:lnSpc>
                <a:spcPct val="100000"/>
              </a:lnSpc>
              <a:spcBef>
                <a:spcPts val="1000"/>
              </a:spcBef>
              <a:spcAft>
                <a:spcPts val="0"/>
              </a:spcAft>
              <a:buSzPts val="1280"/>
              <a:buNone/>
              <a:defRPr sz="1600" b="1"/>
            </a:lvl8pPr>
            <a:lvl9pPr marL="4114800" lvl="8" indent="-228600" algn="l">
              <a:lnSpc>
                <a:spcPct val="100000"/>
              </a:lnSpc>
              <a:spcBef>
                <a:spcPts val="1000"/>
              </a:spcBef>
              <a:spcAft>
                <a:spcPts val="0"/>
              </a:spcAft>
              <a:buSzPts val="1280"/>
              <a:buNone/>
              <a:defRPr sz="1600" b="1"/>
            </a:lvl9pPr>
          </a:lstStyle>
          <a:p>
            <a:endParaRPr/>
          </a:p>
        </p:txBody>
      </p:sp>
      <p:sp>
        <p:nvSpPr>
          <p:cNvPr id="62" name="Google Shape;62;p35"/>
          <p:cNvSpPr txBox="1">
            <a:spLocks noGrp="1"/>
          </p:cNvSpPr>
          <p:nvPr>
            <p:ph type="body" idx="2"/>
          </p:nvPr>
        </p:nvSpPr>
        <p:spPr>
          <a:xfrm>
            <a:off x="675745" y="2737245"/>
            <a:ext cx="4185623" cy="3304117"/>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63" name="Google Shape;63;p35"/>
          <p:cNvSpPr txBox="1">
            <a:spLocks noGrp="1"/>
          </p:cNvSpPr>
          <p:nvPr>
            <p:ph type="body" idx="3"/>
          </p:nvPr>
        </p:nvSpPr>
        <p:spPr>
          <a:xfrm>
            <a:off x="5088383" y="2160983"/>
            <a:ext cx="4185618" cy="5762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1000"/>
              </a:spcBef>
              <a:spcAft>
                <a:spcPts val="0"/>
              </a:spcAft>
              <a:buSzPts val="1920"/>
              <a:buNone/>
              <a:defRPr sz="2400" b="0"/>
            </a:lvl1pPr>
            <a:lvl2pPr marL="914400" lvl="1" indent="-228600" algn="l">
              <a:lnSpc>
                <a:spcPct val="100000"/>
              </a:lnSpc>
              <a:spcBef>
                <a:spcPts val="1000"/>
              </a:spcBef>
              <a:spcAft>
                <a:spcPts val="0"/>
              </a:spcAft>
              <a:buSzPts val="1600"/>
              <a:buNone/>
              <a:defRPr sz="2000" b="1"/>
            </a:lvl2pPr>
            <a:lvl3pPr marL="1371600" lvl="2" indent="-228600" algn="l">
              <a:lnSpc>
                <a:spcPct val="100000"/>
              </a:lnSpc>
              <a:spcBef>
                <a:spcPts val="1000"/>
              </a:spcBef>
              <a:spcAft>
                <a:spcPts val="0"/>
              </a:spcAft>
              <a:buSzPts val="1440"/>
              <a:buNone/>
              <a:defRPr sz="1800" b="1"/>
            </a:lvl3pPr>
            <a:lvl4pPr marL="1828800" lvl="3" indent="-228600" algn="l">
              <a:lnSpc>
                <a:spcPct val="100000"/>
              </a:lnSpc>
              <a:spcBef>
                <a:spcPts val="1000"/>
              </a:spcBef>
              <a:spcAft>
                <a:spcPts val="0"/>
              </a:spcAft>
              <a:buSzPts val="1280"/>
              <a:buNone/>
              <a:defRPr sz="1600" b="1"/>
            </a:lvl4pPr>
            <a:lvl5pPr marL="2286000" lvl="4" indent="-228600" algn="l">
              <a:lnSpc>
                <a:spcPct val="100000"/>
              </a:lnSpc>
              <a:spcBef>
                <a:spcPts val="1000"/>
              </a:spcBef>
              <a:spcAft>
                <a:spcPts val="0"/>
              </a:spcAft>
              <a:buSzPts val="1280"/>
              <a:buNone/>
              <a:defRPr sz="1600" b="1"/>
            </a:lvl5pPr>
            <a:lvl6pPr marL="2743200" lvl="5" indent="-228600" algn="l">
              <a:lnSpc>
                <a:spcPct val="100000"/>
              </a:lnSpc>
              <a:spcBef>
                <a:spcPts val="1000"/>
              </a:spcBef>
              <a:spcAft>
                <a:spcPts val="0"/>
              </a:spcAft>
              <a:buSzPts val="1280"/>
              <a:buNone/>
              <a:defRPr sz="1600" b="1"/>
            </a:lvl6pPr>
            <a:lvl7pPr marL="3200400" lvl="6" indent="-228600" algn="l">
              <a:lnSpc>
                <a:spcPct val="100000"/>
              </a:lnSpc>
              <a:spcBef>
                <a:spcPts val="1000"/>
              </a:spcBef>
              <a:spcAft>
                <a:spcPts val="0"/>
              </a:spcAft>
              <a:buSzPts val="1280"/>
              <a:buNone/>
              <a:defRPr sz="1600" b="1"/>
            </a:lvl7pPr>
            <a:lvl8pPr marL="3657600" lvl="7" indent="-228600" algn="l">
              <a:lnSpc>
                <a:spcPct val="100000"/>
              </a:lnSpc>
              <a:spcBef>
                <a:spcPts val="1000"/>
              </a:spcBef>
              <a:spcAft>
                <a:spcPts val="0"/>
              </a:spcAft>
              <a:buSzPts val="1280"/>
              <a:buNone/>
              <a:defRPr sz="1600" b="1"/>
            </a:lvl8pPr>
            <a:lvl9pPr marL="4114800" lvl="8" indent="-228600" algn="l">
              <a:lnSpc>
                <a:spcPct val="100000"/>
              </a:lnSpc>
              <a:spcBef>
                <a:spcPts val="1000"/>
              </a:spcBef>
              <a:spcAft>
                <a:spcPts val="0"/>
              </a:spcAft>
              <a:buSzPts val="1280"/>
              <a:buNone/>
              <a:defRPr sz="1600" b="1"/>
            </a:lvl9pPr>
          </a:lstStyle>
          <a:p>
            <a:endParaRPr/>
          </a:p>
        </p:txBody>
      </p:sp>
      <p:sp>
        <p:nvSpPr>
          <p:cNvPr id="64" name="Google Shape;64;p35"/>
          <p:cNvSpPr txBox="1">
            <a:spLocks noGrp="1"/>
          </p:cNvSpPr>
          <p:nvPr>
            <p:ph type="body" idx="4"/>
          </p:nvPr>
        </p:nvSpPr>
        <p:spPr>
          <a:xfrm>
            <a:off x="5088384" y="2737245"/>
            <a:ext cx="4185617" cy="3304117"/>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65" name="Google Shape;65;p35"/>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35"/>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5"/>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8"/>
        <p:cNvGrpSpPr/>
        <p:nvPr/>
      </p:nvGrpSpPr>
      <p:grpSpPr>
        <a:xfrm>
          <a:off x="0" y="0"/>
          <a:ext cx="0" cy="0"/>
          <a:chOff x="0" y="0"/>
          <a:chExt cx="0" cy="0"/>
        </a:xfrm>
      </p:grpSpPr>
      <p:sp>
        <p:nvSpPr>
          <p:cNvPr id="69" name="Google Shape;69;p36"/>
          <p:cNvSpPr txBox="1">
            <a:spLocks noGrp="1"/>
          </p:cNvSpPr>
          <p:nvPr>
            <p:ph type="title"/>
          </p:nvPr>
        </p:nvSpPr>
        <p:spPr>
          <a:xfrm>
            <a:off x="677334" y="1498604"/>
            <a:ext cx="3854528" cy="1278466"/>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2000"/>
              <a:buFont typeface="Trebuchet MS"/>
              <a:buNone/>
              <a:defRPr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6"/>
          <p:cNvSpPr txBox="1">
            <a:spLocks noGrp="1"/>
          </p:cNvSpPr>
          <p:nvPr>
            <p:ph type="body" idx="1"/>
          </p:nvPr>
        </p:nvSpPr>
        <p:spPr>
          <a:xfrm>
            <a:off x="4760461" y="514924"/>
            <a:ext cx="4513541" cy="5526437"/>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71" name="Google Shape;71;p36"/>
          <p:cNvSpPr txBox="1">
            <a:spLocks noGrp="1"/>
          </p:cNvSpPr>
          <p:nvPr>
            <p:ph type="body" idx="2"/>
          </p:nvPr>
        </p:nvSpPr>
        <p:spPr>
          <a:xfrm>
            <a:off x="677334" y="2777069"/>
            <a:ext cx="3854528" cy="2584449"/>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120"/>
              <a:buNone/>
              <a:defRPr sz="1400"/>
            </a:lvl1pPr>
            <a:lvl2pPr marL="914400" lvl="1" indent="-228600" algn="l">
              <a:lnSpc>
                <a:spcPct val="100000"/>
              </a:lnSpc>
              <a:spcBef>
                <a:spcPts val="1000"/>
              </a:spcBef>
              <a:spcAft>
                <a:spcPts val="0"/>
              </a:spcAft>
              <a:buSzPts val="1120"/>
              <a:buNone/>
              <a:defRPr sz="1400"/>
            </a:lvl2pPr>
            <a:lvl3pPr marL="1371600" lvl="2" indent="-228600" algn="l">
              <a:lnSpc>
                <a:spcPct val="100000"/>
              </a:lnSpc>
              <a:spcBef>
                <a:spcPts val="1000"/>
              </a:spcBef>
              <a:spcAft>
                <a:spcPts val="0"/>
              </a:spcAft>
              <a:buSzPts val="960"/>
              <a:buNone/>
              <a:defRPr sz="1200"/>
            </a:lvl3pPr>
            <a:lvl4pPr marL="1828800" lvl="3" indent="-228600" algn="l">
              <a:lnSpc>
                <a:spcPct val="100000"/>
              </a:lnSpc>
              <a:spcBef>
                <a:spcPts val="1000"/>
              </a:spcBef>
              <a:spcAft>
                <a:spcPts val="0"/>
              </a:spcAft>
              <a:buSzPts val="800"/>
              <a:buNone/>
              <a:defRPr sz="1000"/>
            </a:lvl4pPr>
            <a:lvl5pPr marL="2286000" lvl="4" indent="-228600" algn="l">
              <a:lnSpc>
                <a:spcPct val="100000"/>
              </a:lnSpc>
              <a:spcBef>
                <a:spcPts val="1000"/>
              </a:spcBef>
              <a:spcAft>
                <a:spcPts val="0"/>
              </a:spcAft>
              <a:buSzPts val="800"/>
              <a:buNone/>
              <a:defRPr sz="1000"/>
            </a:lvl5pPr>
            <a:lvl6pPr marL="2743200" lvl="5" indent="-228600" algn="l">
              <a:lnSpc>
                <a:spcPct val="100000"/>
              </a:lnSpc>
              <a:spcBef>
                <a:spcPts val="1000"/>
              </a:spcBef>
              <a:spcAft>
                <a:spcPts val="0"/>
              </a:spcAft>
              <a:buSzPts val="800"/>
              <a:buNone/>
              <a:defRPr sz="1000"/>
            </a:lvl6pPr>
            <a:lvl7pPr marL="3200400" lvl="6" indent="-228600" algn="l">
              <a:lnSpc>
                <a:spcPct val="100000"/>
              </a:lnSpc>
              <a:spcBef>
                <a:spcPts val="1000"/>
              </a:spcBef>
              <a:spcAft>
                <a:spcPts val="0"/>
              </a:spcAft>
              <a:buSzPts val="800"/>
              <a:buNone/>
              <a:defRPr sz="1000"/>
            </a:lvl7pPr>
            <a:lvl8pPr marL="3657600" lvl="7" indent="-228600" algn="l">
              <a:lnSpc>
                <a:spcPct val="100000"/>
              </a:lnSpc>
              <a:spcBef>
                <a:spcPts val="1000"/>
              </a:spcBef>
              <a:spcAft>
                <a:spcPts val="0"/>
              </a:spcAft>
              <a:buSzPts val="800"/>
              <a:buNone/>
              <a:defRPr sz="1000"/>
            </a:lvl8pPr>
            <a:lvl9pPr marL="4114800" lvl="8" indent="-228600" algn="l">
              <a:lnSpc>
                <a:spcPct val="100000"/>
              </a:lnSpc>
              <a:spcBef>
                <a:spcPts val="1000"/>
              </a:spcBef>
              <a:spcAft>
                <a:spcPts val="0"/>
              </a:spcAft>
              <a:buSzPts val="800"/>
              <a:buNone/>
              <a:defRPr sz="1000"/>
            </a:lvl9pPr>
          </a:lstStyle>
          <a:p>
            <a:endParaRPr/>
          </a:p>
        </p:txBody>
      </p:sp>
      <p:sp>
        <p:nvSpPr>
          <p:cNvPr id="72" name="Google Shape;72;p36"/>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36"/>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6"/>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75"/>
        <p:cNvGrpSpPr/>
        <p:nvPr/>
      </p:nvGrpSpPr>
      <p:grpSpPr>
        <a:xfrm>
          <a:off x="0" y="0"/>
          <a:ext cx="0" cy="0"/>
          <a:chOff x="0" y="0"/>
          <a:chExt cx="0" cy="0"/>
        </a:xfrm>
      </p:grpSpPr>
      <p:sp>
        <p:nvSpPr>
          <p:cNvPr id="76" name="Google Shape;76;p37"/>
          <p:cNvSpPr txBox="1">
            <a:spLocks noGrp="1"/>
          </p:cNvSpPr>
          <p:nvPr>
            <p:ph type="title"/>
          </p:nvPr>
        </p:nvSpPr>
        <p:spPr>
          <a:xfrm>
            <a:off x="677335" y="609600"/>
            <a:ext cx="8596668" cy="34036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accent1"/>
              </a:buClr>
              <a:buSzPts val="4400"/>
              <a:buFont typeface="Trebuchet MS"/>
              <a:buNone/>
              <a:defRPr sz="44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37"/>
          <p:cNvSpPr txBox="1">
            <a:spLocks noGrp="1"/>
          </p:cNvSpPr>
          <p:nvPr>
            <p:ph type="body" idx="1"/>
          </p:nvPr>
        </p:nvSpPr>
        <p:spPr>
          <a:xfrm>
            <a:off x="677335" y="4470400"/>
            <a:ext cx="8596668" cy="1570962"/>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SzPts val="1440"/>
              <a:buNone/>
              <a:defRPr sz="1800">
                <a:solidFill>
                  <a:srgbClr val="3F3F3F"/>
                </a:solidFill>
              </a:defRPr>
            </a:lvl1pPr>
            <a:lvl2pPr marL="914400" lvl="1" indent="-228600" algn="l">
              <a:lnSpc>
                <a:spcPct val="100000"/>
              </a:lnSpc>
              <a:spcBef>
                <a:spcPts val="1000"/>
              </a:spcBef>
              <a:spcAft>
                <a:spcPts val="0"/>
              </a:spcAft>
              <a:buSzPts val="1440"/>
              <a:buNone/>
              <a:defRPr sz="1800">
                <a:solidFill>
                  <a:srgbClr val="888888"/>
                </a:solidFill>
              </a:defRPr>
            </a:lvl2pPr>
            <a:lvl3pPr marL="1371600" lvl="2" indent="-228600" algn="l">
              <a:lnSpc>
                <a:spcPct val="100000"/>
              </a:lnSpc>
              <a:spcBef>
                <a:spcPts val="1000"/>
              </a:spcBef>
              <a:spcAft>
                <a:spcPts val="0"/>
              </a:spcAft>
              <a:buSzPts val="1280"/>
              <a:buNone/>
              <a:defRPr sz="1600">
                <a:solidFill>
                  <a:srgbClr val="888888"/>
                </a:solidFill>
              </a:defRPr>
            </a:lvl3pPr>
            <a:lvl4pPr marL="1828800" lvl="3" indent="-228600" algn="l">
              <a:lnSpc>
                <a:spcPct val="100000"/>
              </a:lnSpc>
              <a:spcBef>
                <a:spcPts val="1000"/>
              </a:spcBef>
              <a:spcAft>
                <a:spcPts val="0"/>
              </a:spcAft>
              <a:buSzPts val="1120"/>
              <a:buNone/>
              <a:defRPr sz="1400">
                <a:solidFill>
                  <a:srgbClr val="888888"/>
                </a:solidFill>
              </a:defRPr>
            </a:lvl4pPr>
            <a:lvl5pPr marL="2286000" lvl="4" indent="-228600" algn="l">
              <a:lnSpc>
                <a:spcPct val="100000"/>
              </a:lnSpc>
              <a:spcBef>
                <a:spcPts val="1000"/>
              </a:spcBef>
              <a:spcAft>
                <a:spcPts val="0"/>
              </a:spcAft>
              <a:buSzPts val="1120"/>
              <a:buNone/>
              <a:defRPr sz="1400">
                <a:solidFill>
                  <a:srgbClr val="888888"/>
                </a:solidFill>
              </a:defRPr>
            </a:lvl5pPr>
            <a:lvl6pPr marL="2743200" lvl="5" indent="-228600" algn="l">
              <a:lnSpc>
                <a:spcPct val="100000"/>
              </a:lnSpc>
              <a:spcBef>
                <a:spcPts val="1000"/>
              </a:spcBef>
              <a:spcAft>
                <a:spcPts val="0"/>
              </a:spcAft>
              <a:buSzPts val="1120"/>
              <a:buNone/>
              <a:defRPr sz="1400">
                <a:solidFill>
                  <a:srgbClr val="888888"/>
                </a:solidFill>
              </a:defRPr>
            </a:lvl6pPr>
            <a:lvl7pPr marL="3200400" lvl="6" indent="-228600" algn="l">
              <a:lnSpc>
                <a:spcPct val="100000"/>
              </a:lnSpc>
              <a:spcBef>
                <a:spcPts val="1000"/>
              </a:spcBef>
              <a:spcAft>
                <a:spcPts val="0"/>
              </a:spcAft>
              <a:buSzPts val="1120"/>
              <a:buNone/>
              <a:defRPr sz="1400">
                <a:solidFill>
                  <a:srgbClr val="888888"/>
                </a:solidFill>
              </a:defRPr>
            </a:lvl7pPr>
            <a:lvl8pPr marL="3657600" lvl="7" indent="-228600" algn="l">
              <a:lnSpc>
                <a:spcPct val="100000"/>
              </a:lnSpc>
              <a:spcBef>
                <a:spcPts val="1000"/>
              </a:spcBef>
              <a:spcAft>
                <a:spcPts val="0"/>
              </a:spcAft>
              <a:buSzPts val="1120"/>
              <a:buNone/>
              <a:defRPr sz="1400">
                <a:solidFill>
                  <a:srgbClr val="888888"/>
                </a:solidFill>
              </a:defRPr>
            </a:lvl8pPr>
            <a:lvl9pPr marL="4114800" lvl="8" indent="-228600" algn="l">
              <a:lnSpc>
                <a:spcPct val="100000"/>
              </a:lnSpc>
              <a:spcBef>
                <a:spcPts val="1000"/>
              </a:spcBef>
              <a:spcAft>
                <a:spcPts val="0"/>
              </a:spcAft>
              <a:buSzPts val="1120"/>
              <a:buNone/>
              <a:defRPr sz="1400">
                <a:solidFill>
                  <a:srgbClr val="888888"/>
                </a:solidFill>
              </a:defRPr>
            </a:lvl9pPr>
          </a:lstStyle>
          <a:p>
            <a:endParaRPr/>
          </a:p>
        </p:txBody>
      </p:sp>
      <p:sp>
        <p:nvSpPr>
          <p:cNvPr id="78" name="Google Shape;78;p37"/>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37"/>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37"/>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81"/>
        <p:cNvGrpSpPr/>
        <p:nvPr/>
      </p:nvGrpSpPr>
      <p:grpSpPr>
        <a:xfrm>
          <a:off x="0" y="0"/>
          <a:ext cx="0" cy="0"/>
          <a:chOff x="0" y="0"/>
          <a:chExt cx="0" cy="0"/>
        </a:xfrm>
      </p:grpSpPr>
      <p:sp>
        <p:nvSpPr>
          <p:cNvPr id="82" name="Google Shape;82;p38"/>
          <p:cNvSpPr txBox="1">
            <a:spLocks noGrp="1"/>
          </p:cNvSpPr>
          <p:nvPr>
            <p:ph type="title"/>
          </p:nvPr>
        </p:nvSpPr>
        <p:spPr>
          <a:xfrm>
            <a:off x="931334" y="609600"/>
            <a:ext cx="8094134" cy="30226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accent1"/>
              </a:buClr>
              <a:buSzPts val="4400"/>
              <a:buFont typeface="Trebuchet MS"/>
              <a:buNone/>
              <a:defRPr sz="44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38"/>
          <p:cNvSpPr txBox="1">
            <a:spLocks noGrp="1"/>
          </p:cNvSpPr>
          <p:nvPr>
            <p:ph type="body" idx="1"/>
          </p:nvPr>
        </p:nvSpPr>
        <p:spPr>
          <a:xfrm>
            <a:off x="1366139" y="3632200"/>
            <a:ext cx="7224524" cy="3810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1000"/>
              </a:spcBef>
              <a:spcAft>
                <a:spcPts val="0"/>
              </a:spcAft>
              <a:buSzPts val="1280"/>
              <a:buFont typeface="Trebuchet MS"/>
              <a:buNone/>
              <a:defRPr sz="1600">
                <a:solidFill>
                  <a:srgbClr val="7F7F7F"/>
                </a:solidFill>
              </a:defRPr>
            </a:lvl1pPr>
            <a:lvl2pPr marL="914400" lvl="1" indent="-228600" algn="l">
              <a:lnSpc>
                <a:spcPct val="100000"/>
              </a:lnSpc>
              <a:spcBef>
                <a:spcPts val="1000"/>
              </a:spcBef>
              <a:spcAft>
                <a:spcPts val="0"/>
              </a:spcAft>
              <a:buSzPts val="1280"/>
              <a:buFont typeface="Trebuchet MS"/>
              <a:buNone/>
              <a:defRPr/>
            </a:lvl2pPr>
            <a:lvl3pPr marL="1371600" lvl="2" indent="-228600" algn="l">
              <a:lnSpc>
                <a:spcPct val="100000"/>
              </a:lnSpc>
              <a:spcBef>
                <a:spcPts val="1000"/>
              </a:spcBef>
              <a:spcAft>
                <a:spcPts val="0"/>
              </a:spcAft>
              <a:buSzPts val="1120"/>
              <a:buFont typeface="Trebuchet MS"/>
              <a:buNone/>
              <a:defRPr/>
            </a:lvl3pPr>
            <a:lvl4pPr marL="1828800" lvl="3" indent="-228600" algn="l">
              <a:lnSpc>
                <a:spcPct val="100000"/>
              </a:lnSpc>
              <a:spcBef>
                <a:spcPts val="1000"/>
              </a:spcBef>
              <a:spcAft>
                <a:spcPts val="0"/>
              </a:spcAft>
              <a:buSzPts val="960"/>
              <a:buFont typeface="Trebuchet MS"/>
              <a:buNone/>
              <a:defRPr/>
            </a:lvl4pPr>
            <a:lvl5pPr marL="2286000" lvl="4" indent="-228600" algn="l">
              <a:lnSpc>
                <a:spcPct val="100000"/>
              </a:lnSpc>
              <a:spcBef>
                <a:spcPts val="1000"/>
              </a:spcBef>
              <a:spcAft>
                <a:spcPts val="0"/>
              </a:spcAft>
              <a:buSzPts val="960"/>
              <a:buFont typeface="Trebuchet MS"/>
              <a:buNone/>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84" name="Google Shape;84;p38"/>
          <p:cNvSpPr txBox="1">
            <a:spLocks noGrp="1"/>
          </p:cNvSpPr>
          <p:nvPr>
            <p:ph type="body" idx="2"/>
          </p:nvPr>
        </p:nvSpPr>
        <p:spPr>
          <a:xfrm>
            <a:off x="677335" y="4470400"/>
            <a:ext cx="8596668" cy="1570962"/>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SzPts val="1440"/>
              <a:buNone/>
              <a:defRPr sz="1800">
                <a:solidFill>
                  <a:srgbClr val="3F3F3F"/>
                </a:solidFill>
              </a:defRPr>
            </a:lvl1pPr>
            <a:lvl2pPr marL="914400" lvl="1" indent="-228600" algn="l">
              <a:lnSpc>
                <a:spcPct val="100000"/>
              </a:lnSpc>
              <a:spcBef>
                <a:spcPts val="1000"/>
              </a:spcBef>
              <a:spcAft>
                <a:spcPts val="0"/>
              </a:spcAft>
              <a:buSzPts val="1440"/>
              <a:buNone/>
              <a:defRPr sz="1800">
                <a:solidFill>
                  <a:srgbClr val="888888"/>
                </a:solidFill>
              </a:defRPr>
            </a:lvl2pPr>
            <a:lvl3pPr marL="1371600" lvl="2" indent="-228600" algn="l">
              <a:lnSpc>
                <a:spcPct val="100000"/>
              </a:lnSpc>
              <a:spcBef>
                <a:spcPts val="1000"/>
              </a:spcBef>
              <a:spcAft>
                <a:spcPts val="0"/>
              </a:spcAft>
              <a:buSzPts val="1280"/>
              <a:buNone/>
              <a:defRPr sz="1600">
                <a:solidFill>
                  <a:srgbClr val="888888"/>
                </a:solidFill>
              </a:defRPr>
            </a:lvl3pPr>
            <a:lvl4pPr marL="1828800" lvl="3" indent="-228600" algn="l">
              <a:lnSpc>
                <a:spcPct val="100000"/>
              </a:lnSpc>
              <a:spcBef>
                <a:spcPts val="1000"/>
              </a:spcBef>
              <a:spcAft>
                <a:spcPts val="0"/>
              </a:spcAft>
              <a:buSzPts val="1120"/>
              <a:buNone/>
              <a:defRPr sz="1400">
                <a:solidFill>
                  <a:srgbClr val="888888"/>
                </a:solidFill>
              </a:defRPr>
            </a:lvl4pPr>
            <a:lvl5pPr marL="2286000" lvl="4" indent="-228600" algn="l">
              <a:lnSpc>
                <a:spcPct val="100000"/>
              </a:lnSpc>
              <a:spcBef>
                <a:spcPts val="1000"/>
              </a:spcBef>
              <a:spcAft>
                <a:spcPts val="0"/>
              </a:spcAft>
              <a:buSzPts val="1120"/>
              <a:buNone/>
              <a:defRPr sz="1400">
                <a:solidFill>
                  <a:srgbClr val="888888"/>
                </a:solidFill>
              </a:defRPr>
            </a:lvl5pPr>
            <a:lvl6pPr marL="2743200" lvl="5" indent="-228600" algn="l">
              <a:lnSpc>
                <a:spcPct val="100000"/>
              </a:lnSpc>
              <a:spcBef>
                <a:spcPts val="1000"/>
              </a:spcBef>
              <a:spcAft>
                <a:spcPts val="0"/>
              </a:spcAft>
              <a:buSzPts val="1120"/>
              <a:buNone/>
              <a:defRPr sz="1400">
                <a:solidFill>
                  <a:srgbClr val="888888"/>
                </a:solidFill>
              </a:defRPr>
            </a:lvl6pPr>
            <a:lvl7pPr marL="3200400" lvl="6" indent="-228600" algn="l">
              <a:lnSpc>
                <a:spcPct val="100000"/>
              </a:lnSpc>
              <a:spcBef>
                <a:spcPts val="1000"/>
              </a:spcBef>
              <a:spcAft>
                <a:spcPts val="0"/>
              </a:spcAft>
              <a:buSzPts val="1120"/>
              <a:buNone/>
              <a:defRPr sz="1400">
                <a:solidFill>
                  <a:srgbClr val="888888"/>
                </a:solidFill>
              </a:defRPr>
            </a:lvl7pPr>
            <a:lvl8pPr marL="3657600" lvl="7" indent="-228600" algn="l">
              <a:lnSpc>
                <a:spcPct val="100000"/>
              </a:lnSpc>
              <a:spcBef>
                <a:spcPts val="1000"/>
              </a:spcBef>
              <a:spcAft>
                <a:spcPts val="0"/>
              </a:spcAft>
              <a:buSzPts val="1120"/>
              <a:buNone/>
              <a:defRPr sz="1400">
                <a:solidFill>
                  <a:srgbClr val="888888"/>
                </a:solidFill>
              </a:defRPr>
            </a:lvl8pPr>
            <a:lvl9pPr marL="4114800" lvl="8" indent="-228600" algn="l">
              <a:lnSpc>
                <a:spcPct val="100000"/>
              </a:lnSpc>
              <a:spcBef>
                <a:spcPts val="1000"/>
              </a:spcBef>
              <a:spcAft>
                <a:spcPts val="0"/>
              </a:spcAft>
              <a:buSzPts val="1120"/>
              <a:buNone/>
              <a:defRPr sz="1400">
                <a:solidFill>
                  <a:srgbClr val="888888"/>
                </a:solidFill>
              </a:defRPr>
            </a:lvl9pPr>
          </a:lstStyle>
          <a:p>
            <a:endParaRPr/>
          </a:p>
        </p:txBody>
      </p:sp>
      <p:sp>
        <p:nvSpPr>
          <p:cNvPr id="85" name="Google Shape;85;p38"/>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38"/>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38"/>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88" name="Google Shape;88;p38"/>
          <p:cNvSpPr txBox="1"/>
          <p:nvPr/>
        </p:nvSpPr>
        <p:spPr>
          <a:xfrm>
            <a:off x="541870" y="790378"/>
            <a:ext cx="609600" cy="58477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8000"/>
              <a:buFont typeface="Arial"/>
              <a:buNone/>
            </a:pPr>
            <a:r>
              <a:rPr lang="en-US" sz="8000" b="0" i="0" u="none" strike="noStrike" cap="none">
                <a:solidFill>
                  <a:srgbClr val="9EDFF5"/>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89" name="Google Shape;89;p38"/>
          <p:cNvSpPr txBox="1"/>
          <p:nvPr/>
        </p:nvSpPr>
        <p:spPr>
          <a:xfrm>
            <a:off x="8893011" y="2886556"/>
            <a:ext cx="609600" cy="58477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8000"/>
              <a:buFont typeface="Arial"/>
              <a:buNone/>
            </a:pPr>
            <a:r>
              <a:rPr lang="en-US" sz="8000" b="0" i="0" u="none" strike="noStrike" cap="none">
                <a:solidFill>
                  <a:srgbClr val="9EDFF5"/>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90"/>
        <p:cNvGrpSpPr/>
        <p:nvPr/>
      </p:nvGrpSpPr>
      <p:grpSpPr>
        <a:xfrm>
          <a:off x="0" y="0"/>
          <a:ext cx="0" cy="0"/>
          <a:chOff x="0" y="0"/>
          <a:chExt cx="0" cy="0"/>
        </a:xfrm>
      </p:grpSpPr>
      <p:sp>
        <p:nvSpPr>
          <p:cNvPr id="91" name="Google Shape;91;p39"/>
          <p:cNvSpPr txBox="1">
            <a:spLocks noGrp="1"/>
          </p:cNvSpPr>
          <p:nvPr>
            <p:ph type="title"/>
          </p:nvPr>
        </p:nvSpPr>
        <p:spPr>
          <a:xfrm>
            <a:off x="677335" y="1931988"/>
            <a:ext cx="8596668" cy="259546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4400"/>
              <a:buFont typeface="Trebuchet MS"/>
              <a:buNone/>
              <a:defRPr sz="44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39"/>
          <p:cNvSpPr txBox="1">
            <a:spLocks noGrp="1"/>
          </p:cNvSpPr>
          <p:nvPr>
            <p:ph type="body" idx="1"/>
          </p:nvPr>
        </p:nvSpPr>
        <p:spPr>
          <a:xfrm>
            <a:off x="677335" y="4527448"/>
            <a:ext cx="8596668" cy="1513914"/>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440"/>
              <a:buNone/>
              <a:defRPr sz="1800">
                <a:solidFill>
                  <a:srgbClr val="3F3F3F"/>
                </a:solidFill>
              </a:defRPr>
            </a:lvl1pPr>
            <a:lvl2pPr marL="914400" lvl="1" indent="-228600" algn="l">
              <a:lnSpc>
                <a:spcPct val="100000"/>
              </a:lnSpc>
              <a:spcBef>
                <a:spcPts val="1000"/>
              </a:spcBef>
              <a:spcAft>
                <a:spcPts val="0"/>
              </a:spcAft>
              <a:buSzPts val="1440"/>
              <a:buNone/>
              <a:defRPr sz="1800">
                <a:solidFill>
                  <a:srgbClr val="888888"/>
                </a:solidFill>
              </a:defRPr>
            </a:lvl2pPr>
            <a:lvl3pPr marL="1371600" lvl="2" indent="-228600" algn="l">
              <a:lnSpc>
                <a:spcPct val="100000"/>
              </a:lnSpc>
              <a:spcBef>
                <a:spcPts val="1000"/>
              </a:spcBef>
              <a:spcAft>
                <a:spcPts val="0"/>
              </a:spcAft>
              <a:buSzPts val="1280"/>
              <a:buNone/>
              <a:defRPr sz="1600">
                <a:solidFill>
                  <a:srgbClr val="888888"/>
                </a:solidFill>
              </a:defRPr>
            </a:lvl3pPr>
            <a:lvl4pPr marL="1828800" lvl="3" indent="-228600" algn="l">
              <a:lnSpc>
                <a:spcPct val="100000"/>
              </a:lnSpc>
              <a:spcBef>
                <a:spcPts val="1000"/>
              </a:spcBef>
              <a:spcAft>
                <a:spcPts val="0"/>
              </a:spcAft>
              <a:buSzPts val="1120"/>
              <a:buNone/>
              <a:defRPr sz="1400">
                <a:solidFill>
                  <a:srgbClr val="888888"/>
                </a:solidFill>
              </a:defRPr>
            </a:lvl4pPr>
            <a:lvl5pPr marL="2286000" lvl="4" indent="-228600" algn="l">
              <a:lnSpc>
                <a:spcPct val="100000"/>
              </a:lnSpc>
              <a:spcBef>
                <a:spcPts val="1000"/>
              </a:spcBef>
              <a:spcAft>
                <a:spcPts val="0"/>
              </a:spcAft>
              <a:buSzPts val="1120"/>
              <a:buNone/>
              <a:defRPr sz="1400">
                <a:solidFill>
                  <a:srgbClr val="888888"/>
                </a:solidFill>
              </a:defRPr>
            </a:lvl5pPr>
            <a:lvl6pPr marL="2743200" lvl="5" indent="-228600" algn="l">
              <a:lnSpc>
                <a:spcPct val="100000"/>
              </a:lnSpc>
              <a:spcBef>
                <a:spcPts val="1000"/>
              </a:spcBef>
              <a:spcAft>
                <a:spcPts val="0"/>
              </a:spcAft>
              <a:buSzPts val="1120"/>
              <a:buNone/>
              <a:defRPr sz="1400">
                <a:solidFill>
                  <a:srgbClr val="888888"/>
                </a:solidFill>
              </a:defRPr>
            </a:lvl6pPr>
            <a:lvl7pPr marL="3200400" lvl="6" indent="-228600" algn="l">
              <a:lnSpc>
                <a:spcPct val="100000"/>
              </a:lnSpc>
              <a:spcBef>
                <a:spcPts val="1000"/>
              </a:spcBef>
              <a:spcAft>
                <a:spcPts val="0"/>
              </a:spcAft>
              <a:buSzPts val="1120"/>
              <a:buNone/>
              <a:defRPr sz="1400">
                <a:solidFill>
                  <a:srgbClr val="888888"/>
                </a:solidFill>
              </a:defRPr>
            </a:lvl7pPr>
            <a:lvl8pPr marL="3657600" lvl="7" indent="-228600" algn="l">
              <a:lnSpc>
                <a:spcPct val="100000"/>
              </a:lnSpc>
              <a:spcBef>
                <a:spcPts val="1000"/>
              </a:spcBef>
              <a:spcAft>
                <a:spcPts val="0"/>
              </a:spcAft>
              <a:buSzPts val="1120"/>
              <a:buNone/>
              <a:defRPr sz="1400">
                <a:solidFill>
                  <a:srgbClr val="888888"/>
                </a:solidFill>
              </a:defRPr>
            </a:lvl8pPr>
            <a:lvl9pPr marL="4114800" lvl="8" indent="-228600" algn="l">
              <a:lnSpc>
                <a:spcPct val="100000"/>
              </a:lnSpc>
              <a:spcBef>
                <a:spcPts val="1000"/>
              </a:spcBef>
              <a:spcAft>
                <a:spcPts val="0"/>
              </a:spcAft>
              <a:buSzPts val="1120"/>
              <a:buNone/>
              <a:defRPr sz="1400">
                <a:solidFill>
                  <a:srgbClr val="888888"/>
                </a:solidFill>
              </a:defRPr>
            </a:lvl9pPr>
          </a:lstStyle>
          <a:p>
            <a:endParaRPr/>
          </a:p>
        </p:txBody>
      </p:sp>
      <p:sp>
        <p:nvSpPr>
          <p:cNvPr id="93" name="Google Shape;93;p39"/>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39"/>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39"/>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ote Name Card">
  <p:cSld name="Quote Name Card">
    <p:spTree>
      <p:nvGrpSpPr>
        <p:cNvPr id="1" name="Shape 96"/>
        <p:cNvGrpSpPr/>
        <p:nvPr/>
      </p:nvGrpSpPr>
      <p:grpSpPr>
        <a:xfrm>
          <a:off x="0" y="0"/>
          <a:ext cx="0" cy="0"/>
          <a:chOff x="0" y="0"/>
          <a:chExt cx="0" cy="0"/>
        </a:xfrm>
      </p:grpSpPr>
      <p:sp>
        <p:nvSpPr>
          <p:cNvPr id="97" name="Google Shape;97;p40"/>
          <p:cNvSpPr txBox="1">
            <a:spLocks noGrp="1"/>
          </p:cNvSpPr>
          <p:nvPr>
            <p:ph type="title"/>
          </p:nvPr>
        </p:nvSpPr>
        <p:spPr>
          <a:xfrm>
            <a:off x="931334" y="609600"/>
            <a:ext cx="8094134" cy="30226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accent1"/>
              </a:buClr>
              <a:buSzPts val="4400"/>
              <a:buFont typeface="Trebuchet MS"/>
              <a:buNone/>
              <a:defRPr sz="44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40"/>
          <p:cNvSpPr txBox="1">
            <a:spLocks noGrp="1"/>
          </p:cNvSpPr>
          <p:nvPr>
            <p:ph type="body" idx="1"/>
          </p:nvPr>
        </p:nvSpPr>
        <p:spPr>
          <a:xfrm>
            <a:off x="677332" y="4013200"/>
            <a:ext cx="8596669" cy="514248"/>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1000"/>
              </a:spcBef>
              <a:spcAft>
                <a:spcPts val="0"/>
              </a:spcAft>
              <a:buSzPts val="1920"/>
              <a:buFont typeface="Trebuchet MS"/>
              <a:buNone/>
              <a:defRPr sz="2400">
                <a:solidFill>
                  <a:srgbClr val="3F3F3F"/>
                </a:solidFill>
              </a:defRPr>
            </a:lvl1pPr>
            <a:lvl2pPr marL="914400" lvl="1" indent="-228600" algn="l">
              <a:lnSpc>
                <a:spcPct val="100000"/>
              </a:lnSpc>
              <a:spcBef>
                <a:spcPts val="1000"/>
              </a:spcBef>
              <a:spcAft>
                <a:spcPts val="0"/>
              </a:spcAft>
              <a:buSzPts val="1280"/>
              <a:buFont typeface="Trebuchet MS"/>
              <a:buNone/>
              <a:defRPr/>
            </a:lvl2pPr>
            <a:lvl3pPr marL="1371600" lvl="2" indent="-228600" algn="l">
              <a:lnSpc>
                <a:spcPct val="100000"/>
              </a:lnSpc>
              <a:spcBef>
                <a:spcPts val="1000"/>
              </a:spcBef>
              <a:spcAft>
                <a:spcPts val="0"/>
              </a:spcAft>
              <a:buSzPts val="1120"/>
              <a:buFont typeface="Trebuchet MS"/>
              <a:buNone/>
              <a:defRPr/>
            </a:lvl3pPr>
            <a:lvl4pPr marL="1828800" lvl="3" indent="-228600" algn="l">
              <a:lnSpc>
                <a:spcPct val="100000"/>
              </a:lnSpc>
              <a:spcBef>
                <a:spcPts val="1000"/>
              </a:spcBef>
              <a:spcAft>
                <a:spcPts val="0"/>
              </a:spcAft>
              <a:buSzPts val="960"/>
              <a:buFont typeface="Trebuchet MS"/>
              <a:buNone/>
              <a:defRPr/>
            </a:lvl4pPr>
            <a:lvl5pPr marL="2286000" lvl="4" indent="-228600" algn="l">
              <a:lnSpc>
                <a:spcPct val="100000"/>
              </a:lnSpc>
              <a:spcBef>
                <a:spcPts val="1000"/>
              </a:spcBef>
              <a:spcAft>
                <a:spcPts val="0"/>
              </a:spcAft>
              <a:buSzPts val="960"/>
              <a:buFont typeface="Trebuchet MS"/>
              <a:buNone/>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99" name="Google Shape;99;p40"/>
          <p:cNvSpPr txBox="1">
            <a:spLocks noGrp="1"/>
          </p:cNvSpPr>
          <p:nvPr>
            <p:ph type="body" idx="2"/>
          </p:nvPr>
        </p:nvSpPr>
        <p:spPr>
          <a:xfrm>
            <a:off x="677335" y="4527448"/>
            <a:ext cx="8596668" cy="1513914"/>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440"/>
              <a:buNone/>
              <a:defRPr sz="1800">
                <a:solidFill>
                  <a:srgbClr val="7F7F7F"/>
                </a:solidFill>
              </a:defRPr>
            </a:lvl1pPr>
            <a:lvl2pPr marL="914400" lvl="1" indent="-228600" algn="l">
              <a:lnSpc>
                <a:spcPct val="100000"/>
              </a:lnSpc>
              <a:spcBef>
                <a:spcPts val="1000"/>
              </a:spcBef>
              <a:spcAft>
                <a:spcPts val="0"/>
              </a:spcAft>
              <a:buSzPts val="1440"/>
              <a:buNone/>
              <a:defRPr sz="1800">
                <a:solidFill>
                  <a:srgbClr val="888888"/>
                </a:solidFill>
              </a:defRPr>
            </a:lvl2pPr>
            <a:lvl3pPr marL="1371600" lvl="2" indent="-228600" algn="l">
              <a:lnSpc>
                <a:spcPct val="100000"/>
              </a:lnSpc>
              <a:spcBef>
                <a:spcPts val="1000"/>
              </a:spcBef>
              <a:spcAft>
                <a:spcPts val="0"/>
              </a:spcAft>
              <a:buSzPts val="1280"/>
              <a:buNone/>
              <a:defRPr sz="1600">
                <a:solidFill>
                  <a:srgbClr val="888888"/>
                </a:solidFill>
              </a:defRPr>
            </a:lvl3pPr>
            <a:lvl4pPr marL="1828800" lvl="3" indent="-228600" algn="l">
              <a:lnSpc>
                <a:spcPct val="100000"/>
              </a:lnSpc>
              <a:spcBef>
                <a:spcPts val="1000"/>
              </a:spcBef>
              <a:spcAft>
                <a:spcPts val="0"/>
              </a:spcAft>
              <a:buSzPts val="1120"/>
              <a:buNone/>
              <a:defRPr sz="1400">
                <a:solidFill>
                  <a:srgbClr val="888888"/>
                </a:solidFill>
              </a:defRPr>
            </a:lvl4pPr>
            <a:lvl5pPr marL="2286000" lvl="4" indent="-228600" algn="l">
              <a:lnSpc>
                <a:spcPct val="100000"/>
              </a:lnSpc>
              <a:spcBef>
                <a:spcPts val="1000"/>
              </a:spcBef>
              <a:spcAft>
                <a:spcPts val="0"/>
              </a:spcAft>
              <a:buSzPts val="1120"/>
              <a:buNone/>
              <a:defRPr sz="1400">
                <a:solidFill>
                  <a:srgbClr val="888888"/>
                </a:solidFill>
              </a:defRPr>
            </a:lvl5pPr>
            <a:lvl6pPr marL="2743200" lvl="5" indent="-228600" algn="l">
              <a:lnSpc>
                <a:spcPct val="100000"/>
              </a:lnSpc>
              <a:spcBef>
                <a:spcPts val="1000"/>
              </a:spcBef>
              <a:spcAft>
                <a:spcPts val="0"/>
              </a:spcAft>
              <a:buSzPts val="1120"/>
              <a:buNone/>
              <a:defRPr sz="1400">
                <a:solidFill>
                  <a:srgbClr val="888888"/>
                </a:solidFill>
              </a:defRPr>
            </a:lvl6pPr>
            <a:lvl7pPr marL="3200400" lvl="6" indent="-228600" algn="l">
              <a:lnSpc>
                <a:spcPct val="100000"/>
              </a:lnSpc>
              <a:spcBef>
                <a:spcPts val="1000"/>
              </a:spcBef>
              <a:spcAft>
                <a:spcPts val="0"/>
              </a:spcAft>
              <a:buSzPts val="1120"/>
              <a:buNone/>
              <a:defRPr sz="1400">
                <a:solidFill>
                  <a:srgbClr val="888888"/>
                </a:solidFill>
              </a:defRPr>
            </a:lvl7pPr>
            <a:lvl8pPr marL="3657600" lvl="7" indent="-228600" algn="l">
              <a:lnSpc>
                <a:spcPct val="100000"/>
              </a:lnSpc>
              <a:spcBef>
                <a:spcPts val="1000"/>
              </a:spcBef>
              <a:spcAft>
                <a:spcPts val="0"/>
              </a:spcAft>
              <a:buSzPts val="1120"/>
              <a:buNone/>
              <a:defRPr sz="1400">
                <a:solidFill>
                  <a:srgbClr val="888888"/>
                </a:solidFill>
              </a:defRPr>
            </a:lvl8pPr>
            <a:lvl9pPr marL="4114800" lvl="8" indent="-228600" algn="l">
              <a:lnSpc>
                <a:spcPct val="100000"/>
              </a:lnSpc>
              <a:spcBef>
                <a:spcPts val="1000"/>
              </a:spcBef>
              <a:spcAft>
                <a:spcPts val="0"/>
              </a:spcAft>
              <a:buSzPts val="1120"/>
              <a:buNone/>
              <a:defRPr sz="1400">
                <a:solidFill>
                  <a:srgbClr val="888888"/>
                </a:solidFill>
              </a:defRPr>
            </a:lvl9pPr>
          </a:lstStyle>
          <a:p>
            <a:endParaRPr/>
          </a:p>
        </p:txBody>
      </p:sp>
      <p:sp>
        <p:nvSpPr>
          <p:cNvPr id="100" name="Google Shape;100;p40"/>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40"/>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p40"/>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03" name="Google Shape;103;p40"/>
          <p:cNvSpPr txBox="1"/>
          <p:nvPr/>
        </p:nvSpPr>
        <p:spPr>
          <a:xfrm>
            <a:off x="541870" y="790378"/>
            <a:ext cx="609600" cy="58477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8000"/>
              <a:buFont typeface="Arial"/>
              <a:buNone/>
            </a:pPr>
            <a:r>
              <a:rPr lang="en-US" sz="8000" b="0" i="0" u="none" strike="noStrike" cap="none">
                <a:solidFill>
                  <a:srgbClr val="9EDFF5"/>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04" name="Google Shape;104;p40"/>
          <p:cNvSpPr txBox="1"/>
          <p:nvPr/>
        </p:nvSpPr>
        <p:spPr>
          <a:xfrm>
            <a:off x="8893011" y="2886556"/>
            <a:ext cx="609600" cy="58477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8000"/>
              <a:buFont typeface="Arial"/>
              <a:buNone/>
            </a:pPr>
            <a:r>
              <a:rPr lang="en-US" sz="8000" b="0" i="0" u="none" strike="noStrike" cap="none">
                <a:solidFill>
                  <a:srgbClr val="9EDFF5"/>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27"/>
          <p:cNvGrpSpPr/>
          <p:nvPr/>
        </p:nvGrpSpPr>
        <p:grpSpPr>
          <a:xfrm>
            <a:off x="0" y="-8467"/>
            <a:ext cx="12192000" cy="6866467"/>
            <a:chOff x="0" y="-8467"/>
            <a:chExt cx="12192000" cy="6866467"/>
          </a:xfrm>
        </p:grpSpPr>
        <p:cxnSp>
          <p:nvCxnSpPr>
            <p:cNvPr id="11" name="Google Shape;11;p27"/>
            <p:cNvCxnSpPr/>
            <p:nvPr/>
          </p:nvCxnSpPr>
          <p:spPr>
            <a:xfrm>
              <a:off x="9371012" y="0"/>
              <a:ext cx="1219200" cy="6858000"/>
            </a:xfrm>
            <a:prstGeom prst="straightConnector1">
              <a:avLst/>
            </a:prstGeom>
            <a:noFill/>
            <a:ln w="9525" cap="flat" cmpd="sng">
              <a:solidFill>
                <a:schemeClr val="accent1">
                  <a:alpha val="69411"/>
                </a:schemeClr>
              </a:solidFill>
              <a:prstDash val="solid"/>
              <a:round/>
              <a:headEnd type="none" w="sm" len="sm"/>
              <a:tailEnd type="none" w="sm" len="sm"/>
            </a:ln>
          </p:spPr>
        </p:cxnSp>
        <p:cxnSp>
          <p:nvCxnSpPr>
            <p:cNvPr id="12" name="Google Shape;12;p27"/>
            <p:cNvCxnSpPr/>
            <p:nvPr/>
          </p:nvCxnSpPr>
          <p:spPr>
            <a:xfrm flipH="1">
              <a:off x="7425267" y="3681413"/>
              <a:ext cx="4763558" cy="3176587"/>
            </a:xfrm>
            <a:prstGeom prst="straightConnector1">
              <a:avLst/>
            </a:prstGeom>
            <a:noFill/>
            <a:ln w="9525" cap="flat" cmpd="sng">
              <a:solidFill>
                <a:schemeClr val="accent1">
                  <a:alpha val="69411"/>
                </a:schemeClr>
              </a:solidFill>
              <a:prstDash val="solid"/>
              <a:round/>
              <a:headEnd type="none" w="sm" len="sm"/>
              <a:tailEnd type="none" w="sm" len="sm"/>
            </a:ln>
          </p:spPr>
        </p:cxnSp>
        <p:sp>
          <p:nvSpPr>
            <p:cNvPr id="13" name="Google Shape;13;p27"/>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35294"/>
              </a:schemeClr>
            </a:solidFill>
            <a:ln>
              <a:noFill/>
            </a:ln>
          </p:spPr>
        </p:sp>
        <p:sp>
          <p:nvSpPr>
            <p:cNvPr id="14" name="Google Shape;14;p27"/>
            <p:cNvSpPr/>
            <p:nvPr/>
          </p:nvSpPr>
          <p:spPr>
            <a:xfrm>
              <a:off x="9603442" y="-8467"/>
              <a:ext cx="258855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15" name="Google Shape;15;p27"/>
            <p:cNvSpPr/>
            <p:nvPr/>
          </p:nvSpPr>
          <p:spPr>
            <a:xfrm>
              <a:off x="8932333" y="3048000"/>
              <a:ext cx="3259667" cy="3810000"/>
            </a:xfrm>
            <a:prstGeom prst="triangle">
              <a:avLst>
                <a:gd name="adj" fmla="val 100000"/>
              </a:avLst>
            </a:prstGeom>
            <a:solidFill>
              <a:srgbClr val="16B0E3">
                <a:alpha val="654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27"/>
            <p:cNvSpPr/>
            <p:nvPr/>
          </p:nvSpPr>
          <p:spPr>
            <a:xfrm>
              <a:off x="9334500" y="-8467"/>
              <a:ext cx="2854326"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16B0E3">
                <a:alpha val="49411"/>
              </a:srgbClr>
            </a:solidFill>
            <a:ln>
              <a:noFill/>
            </a:ln>
          </p:spPr>
        </p:sp>
        <p:sp>
          <p:nvSpPr>
            <p:cNvPr id="17" name="Google Shape;17;p27"/>
            <p:cNvSpPr/>
            <p:nvPr/>
          </p:nvSpPr>
          <p:spPr>
            <a:xfrm>
              <a:off x="10898730" y="-8467"/>
              <a:ext cx="1290094" cy="6866467"/>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chemeClr val="accent2">
                <a:alpha val="69411"/>
              </a:schemeClr>
            </a:solidFill>
            <a:ln>
              <a:noFill/>
            </a:ln>
          </p:spPr>
        </p:sp>
        <p:sp>
          <p:nvSpPr>
            <p:cNvPr id="18" name="Google Shape;18;p27"/>
            <p:cNvSpPr/>
            <p:nvPr/>
          </p:nvSpPr>
          <p:spPr>
            <a:xfrm>
              <a:off x="10938999" y="-8467"/>
              <a:ext cx="1249825" cy="6866467"/>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rgbClr val="226292">
                <a:alpha val="80000"/>
              </a:srgbClr>
            </a:solidFill>
            <a:ln>
              <a:noFill/>
            </a:ln>
          </p:spPr>
        </p:sp>
        <p:sp>
          <p:nvSpPr>
            <p:cNvPr id="19" name="Google Shape;19;p27"/>
            <p:cNvSpPr/>
            <p:nvPr/>
          </p:nvSpPr>
          <p:spPr>
            <a:xfrm>
              <a:off x="10371666" y="3589867"/>
              <a:ext cx="1817159" cy="3268133"/>
            </a:xfrm>
            <a:prstGeom prst="triangle">
              <a:avLst>
                <a:gd name="adj" fmla="val 100000"/>
              </a:avLst>
            </a:prstGeom>
            <a:solidFill>
              <a:srgbClr val="16B0E3">
                <a:alpha val="654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Google Shape;20;p27"/>
            <p:cNvSpPr/>
            <p:nvPr/>
          </p:nvSpPr>
          <p:spPr>
            <a:xfrm>
              <a:off x="0" y="4013200"/>
              <a:ext cx="448733" cy="2844800"/>
            </a:xfrm>
            <a:prstGeom prst="triangle">
              <a:avLst>
                <a:gd name="adj" fmla="val 0"/>
              </a:avLst>
            </a:prstGeom>
            <a:solidFill>
              <a:schemeClr val="accent1">
                <a:alpha val="69411"/>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1" name="Google Shape;21;p27"/>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marR="0" lvl="0" algn="l" rtl="0">
              <a:lnSpc>
                <a:spcPct val="100000"/>
              </a:lnSpc>
              <a:spcBef>
                <a:spcPts val="0"/>
              </a:spcBef>
              <a:spcAft>
                <a:spcPts val="0"/>
              </a:spcAft>
              <a:buClr>
                <a:schemeClr val="accent1"/>
              </a:buClr>
              <a:buSzPts val="3600"/>
              <a:buFont typeface="Trebuchet MS"/>
              <a:buNone/>
              <a:defRPr sz="3600" b="0" i="0" u="none" strike="noStrike" cap="none">
                <a:solidFill>
                  <a:schemeClr val="accen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9pPr>
          </a:lstStyle>
          <a:p>
            <a:endParaRPr/>
          </a:p>
        </p:txBody>
      </p:sp>
      <p:sp>
        <p:nvSpPr>
          <p:cNvPr id="22" name="Google Shape;22;p27"/>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normAutofit/>
          </a:bodyPr>
          <a:lstStyle>
            <a:lvl1pPr marL="457200" marR="0" lvl="0" indent="-320040" algn="l" rtl="0">
              <a:lnSpc>
                <a:spcPct val="100000"/>
              </a:lnSpc>
              <a:spcBef>
                <a:spcPts val="1000"/>
              </a:spcBef>
              <a:spcAft>
                <a:spcPts val="0"/>
              </a:spcAft>
              <a:buClr>
                <a:schemeClr val="accent1"/>
              </a:buClr>
              <a:buSzPts val="1440"/>
              <a:buFont typeface="Noto Sans Symbols"/>
              <a:buChar char="►"/>
              <a:defRPr sz="1800" b="0" i="0" u="none" strike="noStrike" cap="none">
                <a:solidFill>
                  <a:srgbClr val="3F3F3F"/>
                </a:solidFill>
                <a:latin typeface="Trebuchet MS"/>
                <a:ea typeface="Trebuchet MS"/>
                <a:cs typeface="Trebuchet MS"/>
                <a:sym typeface="Trebuchet MS"/>
              </a:defRPr>
            </a:lvl1pPr>
            <a:lvl2pPr marL="914400" marR="0" lvl="1" indent="-309880" algn="l" rtl="0">
              <a:lnSpc>
                <a:spcPct val="100000"/>
              </a:lnSpc>
              <a:spcBef>
                <a:spcPts val="1000"/>
              </a:spcBef>
              <a:spcAft>
                <a:spcPts val="0"/>
              </a:spcAft>
              <a:buClr>
                <a:schemeClr val="accent1"/>
              </a:buClr>
              <a:buSzPts val="1280"/>
              <a:buFont typeface="Noto Sans Symbols"/>
              <a:buChar char="►"/>
              <a:defRPr sz="1600" b="0" i="0" u="none" strike="noStrike" cap="none">
                <a:solidFill>
                  <a:srgbClr val="3F3F3F"/>
                </a:solidFill>
                <a:latin typeface="Trebuchet MS"/>
                <a:ea typeface="Trebuchet MS"/>
                <a:cs typeface="Trebuchet MS"/>
                <a:sym typeface="Trebuchet MS"/>
              </a:defRPr>
            </a:lvl2pPr>
            <a:lvl3pPr marL="1371600" marR="0" lvl="2" indent="-299719" algn="l" rtl="0">
              <a:lnSpc>
                <a:spcPct val="100000"/>
              </a:lnSpc>
              <a:spcBef>
                <a:spcPts val="1000"/>
              </a:spcBef>
              <a:spcAft>
                <a:spcPts val="0"/>
              </a:spcAft>
              <a:buClr>
                <a:schemeClr val="accent1"/>
              </a:buClr>
              <a:buSzPts val="1120"/>
              <a:buFont typeface="Noto Sans Symbols"/>
              <a:buChar char="►"/>
              <a:defRPr sz="1400" b="0" i="0" u="none" strike="noStrike" cap="none">
                <a:solidFill>
                  <a:srgbClr val="3F3F3F"/>
                </a:solidFill>
                <a:latin typeface="Trebuchet MS"/>
                <a:ea typeface="Trebuchet MS"/>
                <a:cs typeface="Trebuchet MS"/>
                <a:sym typeface="Trebuchet MS"/>
              </a:defRPr>
            </a:lvl3pPr>
            <a:lvl4pPr marL="1828800" marR="0" lvl="3"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4pPr>
            <a:lvl5pPr marL="2286000" marR="0" lvl="4"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5pPr>
            <a:lvl6pPr marL="2743200" marR="0" lvl="5"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6pPr>
            <a:lvl7pPr marL="3200400" marR="0" lvl="6"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7pPr>
            <a:lvl8pPr marL="3657600" marR="0" lvl="7" indent="-289559"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8pPr>
            <a:lvl9pPr marL="4114800" marR="0" lvl="8" indent="-289559"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9pPr>
          </a:lstStyle>
          <a:p>
            <a:endParaRPr/>
          </a:p>
        </p:txBody>
      </p:sp>
      <p:sp>
        <p:nvSpPr>
          <p:cNvPr id="23" name="Google Shape;23;p27"/>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4" name="Google Shape;24;p27"/>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5" name="Google Shape;25;p27"/>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hyperlink" Target="https://mchb.hrsa.gov/training/projects.asp" TargetMode="Externa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students-residents.aamc.org/eras-tools-and-worksheets-fellowship-applicants/eras-tools-and-worksheets-fellowship-applicants" TargetMode="External"/><Relationship Id="rId2" Type="http://schemas.openxmlformats.org/officeDocument/2006/relationships/hyperlink" Target="https://students-residents.aamc.org/applying-fellowships-eras/applying-fellowships-eras" TargetMode="External"/><Relationship Id="rId1" Type="http://schemas.openxmlformats.org/officeDocument/2006/relationships/slideLayout" Target="../slideLayouts/slideLayout3.xml"/><Relationship Id="rId4" Type="http://schemas.openxmlformats.org/officeDocument/2006/relationships/hyperlink" Target="https://students-residents.aamc.org/media/9736/download"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myeras.aamc.org/myeras-web/" TargetMode="External"/><Relationship Id="rId2" Type="http://schemas.openxmlformats.org/officeDocument/2006/relationships/hyperlink" Target="https://apps.aamc.org/myeras-web/#/landing" TargetMode="External"/><Relationship Id="rId1" Type="http://schemas.openxmlformats.org/officeDocument/2006/relationships/slideLayout" Target="../slideLayouts/slideLayout3.xml"/><Relationship Id="rId4" Type="http://schemas.openxmlformats.org/officeDocument/2006/relationships/hyperlink" Target="https://www.nrmp.org/fellowship-applicants/participating-fellowships/medicine-and-pediatric-specialties-match/"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erasfellowshipdocuments.org/"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medicine.yale.edu/news-article/personal-statement-donts-and-dos/"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hyperlink" Target="https://apps.aamc.org/myeras-web/#/landing"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mailto:12mcatalan@gmail.com"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services.aamc.org/eras/erasstats/par/display.cfm?NAV_ROW=PAR&amp;SPEC_CD=321"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services.aamc.org/eras/erasstats/par/display.cfm?NAV_ROW=PAR&amp;SPEC_CD=321"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adolescenthealth.org/training-and-cme/fellowships-training/"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hyperlink" Target="https://adolescenthealth.org/training-and-cme/fellowships-training/"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1"/>
          <p:cNvSpPr txBox="1">
            <a:spLocks noGrp="1"/>
          </p:cNvSpPr>
          <p:nvPr>
            <p:ph type="ctrTitle"/>
          </p:nvPr>
        </p:nvSpPr>
        <p:spPr>
          <a:xfrm>
            <a:off x="1079956" y="3070701"/>
            <a:ext cx="8842203" cy="1646302"/>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chemeClr val="accent1"/>
              </a:buClr>
              <a:buSzPts val="5400"/>
              <a:buFont typeface="Trebuchet MS"/>
              <a:buNone/>
            </a:pPr>
            <a:r>
              <a:rPr lang="en-US" b="1" dirty="0"/>
              <a:t>Applying for Adolescent Medicine Fellowship 2024</a:t>
            </a:r>
            <a:endParaRPr dirty="0"/>
          </a:p>
        </p:txBody>
      </p:sp>
      <p:sp>
        <p:nvSpPr>
          <p:cNvPr id="130" name="Google Shape;130;p1"/>
          <p:cNvSpPr txBox="1">
            <a:spLocks noGrp="1"/>
          </p:cNvSpPr>
          <p:nvPr>
            <p:ph type="subTitle" idx="1"/>
          </p:nvPr>
        </p:nvSpPr>
        <p:spPr>
          <a:xfrm>
            <a:off x="1861745" y="5125889"/>
            <a:ext cx="7278624" cy="1476079"/>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1600"/>
              <a:buNone/>
            </a:pPr>
            <a:r>
              <a:rPr lang="en-US" sz="2000" b="1" dirty="0"/>
              <a:t>Student-Trainee Council </a:t>
            </a:r>
            <a:endParaRPr sz="2000" b="1" dirty="0"/>
          </a:p>
          <a:p>
            <a:pPr marL="0" lvl="0" indent="0" algn="ctr" rtl="0">
              <a:lnSpc>
                <a:spcPct val="100000"/>
              </a:lnSpc>
              <a:spcBef>
                <a:spcPts val="0"/>
              </a:spcBef>
              <a:spcAft>
                <a:spcPts val="0"/>
              </a:spcAft>
              <a:buSzPts val="1600"/>
              <a:buNone/>
            </a:pPr>
            <a:r>
              <a:rPr lang="en-US" sz="2000" b="1" dirty="0"/>
              <a:t>Executive Committee</a:t>
            </a:r>
            <a:endParaRPr sz="2000" b="1" dirty="0"/>
          </a:p>
          <a:p>
            <a:pPr marL="0" lvl="0" indent="0" algn="ctr" rtl="0">
              <a:lnSpc>
                <a:spcPct val="100000"/>
              </a:lnSpc>
              <a:spcBef>
                <a:spcPts val="1000"/>
              </a:spcBef>
              <a:spcAft>
                <a:spcPts val="0"/>
              </a:spcAft>
              <a:buSzPts val="1600"/>
              <a:buNone/>
            </a:pPr>
            <a:r>
              <a:rPr lang="en-US" sz="2000" b="1" dirty="0"/>
              <a:t>2024</a:t>
            </a:r>
            <a:endParaRPr sz="2000" dirty="0"/>
          </a:p>
        </p:txBody>
      </p:sp>
      <p:pic>
        <p:nvPicPr>
          <p:cNvPr id="131" name="Google Shape;131;p1"/>
          <p:cNvPicPr preferRelativeResize="0"/>
          <p:nvPr/>
        </p:nvPicPr>
        <p:blipFill rotWithShape="1">
          <a:blip r:embed="rId3">
            <a:alphaModFix/>
          </a:blip>
          <a:srcRect/>
          <a:stretch/>
        </p:blipFill>
        <p:spPr>
          <a:xfrm>
            <a:off x="3482126" y="819006"/>
            <a:ext cx="4037864" cy="168431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D0A72-DD96-451C-043F-7F449AB9C97D}"/>
              </a:ext>
            </a:extLst>
          </p:cNvPr>
          <p:cNvSpPr>
            <a:spLocks noGrp="1"/>
          </p:cNvSpPr>
          <p:nvPr>
            <p:ph type="title"/>
          </p:nvPr>
        </p:nvSpPr>
        <p:spPr>
          <a:xfrm>
            <a:off x="709991" y="174172"/>
            <a:ext cx="8596668" cy="1320800"/>
          </a:xfrm>
        </p:spPr>
        <p:txBody>
          <a:bodyPr/>
          <a:lstStyle/>
          <a:p>
            <a:pPr algn="ctr"/>
            <a:r>
              <a:rPr lang="en-US" dirty="0"/>
              <a:t>Specific Interests</a:t>
            </a:r>
          </a:p>
        </p:txBody>
      </p:sp>
      <p:sp>
        <p:nvSpPr>
          <p:cNvPr id="3" name="Text Placeholder 2">
            <a:extLst>
              <a:ext uri="{FF2B5EF4-FFF2-40B4-BE49-F238E27FC236}">
                <a16:creationId xmlns:a16="http://schemas.microsoft.com/office/drawing/2014/main" id="{4AFF739D-6197-3631-6F60-C63EAE65B927}"/>
              </a:ext>
            </a:extLst>
          </p:cNvPr>
          <p:cNvSpPr>
            <a:spLocks noGrp="1"/>
          </p:cNvSpPr>
          <p:nvPr>
            <p:ph type="body" idx="1"/>
          </p:nvPr>
        </p:nvSpPr>
        <p:spPr>
          <a:xfrm>
            <a:off x="337456" y="936170"/>
            <a:ext cx="9133115" cy="5747658"/>
          </a:xfrm>
        </p:spPr>
        <p:txBody>
          <a:bodyPr>
            <a:normAutofit fontScale="70000" lnSpcReduction="20000"/>
          </a:bodyPr>
          <a:lstStyle/>
          <a:p>
            <a:r>
              <a:rPr lang="en-US" sz="3200" dirty="0"/>
              <a:t>All programs cover the same material per ACGME, but depending on program may have more or less experiences</a:t>
            </a:r>
          </a:p>
          <a:p>
            <a:pPr lvl="1"/>
            <a:r>
              <a:rPr lang="en-US" sz="2900" dirty="0"/>
              <a:t>External rotations vs. faculty who incorporate into their practice</a:t>
            </a:r>
          </a:p>
          <a:p>
            <a:r>
              <a:rPr lang="en-US" sz="3200" dirty="0"/>
              <a:t>Examples:  </a:t>
            </a:r>
          </a:p>
          <a:p>
            <a:pPr lvl="1"/>
            <a:r>
              <a:rPr lang="en-US" sz="3200" dirty="0">
                <a:solidFill>
                  <a:srgbClr val="2F76A4"/>
                </a:solidFill>
              </a:rPr>
              <a:t>Addiction medicine</a:t>
            </a:r>
          </a:p>
          <a:p>
            <a:pPr lvl="2"/>
            <a:r>
              <a:rPr lang="en-US" sz="2900" dirty="0"/>
              <a:t>Adult vs. adolescent substance use rotations</a:t>
            </a:r>
          </a:p>
          <a:p>
            <a:pPr lvl="1"/>
            <a:r>
              <a:rPr lang="en-US" sz="3200" dirty="0">
                <a:solidFill>
                  <a:srgbClr val="2F76A4"/>
                </a:solidFill>
              </a:rPr>
              <a:t> Juvenile Justice</a:t>
            </a:r>
          </a:p>
          <a:p>
            <a:pPr lvl="2"/>
            <a:r>
              <a:rPr lang="en-US" sz="2900" dirty="0"/>
              <a:t>Gang violence, survivors of trafficking, neurodiverse youth</a:t>
            </a:r>
          </a:p>
          <a:p>
            <a:pPr lvl="1"/>
            <a:r>
              <a:rPr lang="en-US" sz="3200" dirty="0">
                <a:solidFill>
                  <a:srgbClr val="2F76A4"/>
                </a:solidFill>
              </a:rPr>
              <a:t>Obesity medicine</a:t>
            </a:r>
          </a:p>
          <a:p>
            <a:pPr lvl="2"/>
            <a:r>
              <a:rPr lang="en-US" sz="2900" dirty="0"/>
              <a:t>Multidisciplinary clinics, medication management</a:t>
            </a:r>
          </a:p>
          <a:p>
            <a:pPr lvl="1"/>
            <a:r>
              <a:rPr lang="en-US" sz="3200" dirty="0">
                <a:solidFill>
                  <a:srgbClr val="2F76A4"/>
                </a:solidFill>
              </a:rPr>
              <a:t>In-patient and outpatient psychiatry rotations</a:t>
            </a:r>
            <a:r>
              <a:rPr lang="en-US" sz="3200" dirty="0"/>
              <a:t>	</a:t>
            </a:r>
          </a:p>
          <a:p>
            <a:pPr lvl="1"/>
            <a:r>
              <a:rPr lang="en-US" sz="3200" dirty="0">
                <a:solidFill>
                  <a:srgbClr val="2F76A4"/>
                </a:solidFill>
              </a:rPr>
              <a:t>LARC placement</a:t>
            </a:r>
          </a:p>
          <a:p>
            <a:pPr lvl="1"/>
            <a:r>
              <a:rPr lang="en-US" sz="3200" dirty="0">
                <a:solidFill>
                  <a:srgbClr val="2F76A4"/>
                </a:solidFill>
              </a:rPr>
              <a:t>Gender-affirming care</a:t>
            </a:r>
          </a:p>
          <a:p>
            <a:pPr lvl="2"/>
            <a:r>
              <a:rPr lang="en-US" sz="2900" dirty="0"/>
              <a:t>Due to state laws, some only have adolescents 18+</a:t>
            </a:r>
          </a:p>
          <a:p>
            <a:pPr marL="137160" indent="0">
              <a:buNone/>
            </a:pPr>
            <a:endParaRPr lang="en-US" dirty="0"/>
          </a:p>
        </p:txBody>
      </p:sp>
    </p:spTree>
    <p:extLst>
      <p:ext uri="{BB962C8B-B14F-4D97-AF65-F5344CB8AC3E}">
        <p14:creationId xmlns:p14="http://schemas.microsoft.com/office/powerpoint/2010/main" val="3146473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9" presetClass="emph" presetSubtype="0" nodeType="clickEffect">
                                  <p:stCondLst>
                                    <p:cond delay="0"/>
                                  </p:stCondLst>
                                  <p:childTnLst>
                                    <p:set>
                                      <p:cBhvr>
                                        <p:cTn id="14" dur="indefinite"/>
                                        <p:tgtEl>
                                          <p:spTgt spid="3">
                                            <p:txEl>
                                              <p:pRg st="0" end="0"/>
                                            </p:txEl>
                                          </p:spTgt>
                                        </p:tgtEl>
                                        <p:attrNameLst>
                                          <p:attrName>style.opacity</p:attrName>
                                        </p:attrNameLst>
                                      </p:cBhvr>
                                      <p:to>
                                        <p:strVal val="0.5"/>
                                      </p:to>
                                    </p:set>
                                    <p:animEffect filter="image" prLst="opacity: 0.5">
                                      <p:cBhvr rctx="IE">
                                        <p:cTn id="15" dur="indefinite"/>
                                        <p:tgtEl>
                                          <p:spTgt spid="3">
                                            <p:txEl>
                                              <p:pRg st="0" end="0"/>
                                            </p:txEl>
                                          </p:spTgt>
                                        </p:tgtEl>
                                      </p:cBhvr>
                                    </p:animEffect>
                                  </p:childTnLst>
                                </p:cTn>
                              </p:par>
                              <p:par>
                                <p:cTn id="16" presetID="9" presetClass="emph" presetSubtype="0" nodeType="withEffect">
                                  <p:stCondLst>
                                    <p:cond delay="0"/>
                                  </p:stCondLst>
                                  <p:childTnLst>
                                    <p:set>
                                      <p:cBhvr>
                                        <p:cTn id="17" dur="indefinite"/>
                                        <p:tgtEl>
                                          <p:spTgt spid="3">
                                            <p:txEl>
                                              <p:pRg st="1" end="1"/>
                                            </p:txEl>
                                          </p:spTgt>
                                        </p:tgtEl>
                                        <p:attrNameLst>
                                          <p:attrName>style.opacity</p:attrName>
                                        </p:attrNameLst>
                                      </p:cBhvr>
                                      <p:to>
                                        <p:strVal val="0.5"/>
                                      </p:to>
                                    </p:set>
                                    <p:animEffect filter="image" prLst="opacity: 0.5">
                                      <p:cBhvr rctx="IE">
                                        <p:cTn id="18" dur="indefinite"/>
                                        <p:tgtEl>
                                          <p:spTgt spid="3">
                                            <p:txEl>
                                              <p:pRg st="1" end="1"/>
                                            </p:txEl>
                                          </p:spTgt>
                                        </p:tgtEl>
                                      </p:cBhvr>
                                    </p:animEffect>
                                  </p:childTnLst>
                                </p:cTn>
                              </p:par>
                              <p:par>
                                <p:cTn id="19" presetID="1" presetClass="entr" presetSubtype="0"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9" presetClass="emph" presetSubtype="0" nodeType="clickEffect">
                                  <p:stCondLst>
                                    <p:cond delay="0"/>
                                  </p:stCondLst>
                                  <p:childTnLst>
                                    <p:set>
                                      <p:cBhvr>
                                        <p:cTn id="32" dur="indefinite"/>
                                        <p:tgtEl>
                                          <p:spTgt spid="3">
                                            <p:txEl>
                                              <p:pRg st="3" end="3"/>
                                            </p:txEl>
                                          </p:spTgt>
                                        </p:tgtEl>
                                        <p:attrNameLst>
                                          <p:attrName>style.opacity</p:attrName>
                                        </p:attrNameLst>
                                      </p:cBhvr>
                                      <p:to>
                                        <p:strVal val="0.5"/>
                                      </p:to>
                                    </p:set>
                                    <p:animEffect filter="image" prLst="opacity: 0.5">
                                      <p:cBhvr rctx="IE">
                                        <p:cTn id="33" dur="indefinite"/>
                                        <p:tgtEl>
                                          <p:spTgt spid="3">
                                            <p:txEl>
                                              <p:pRg st="3" end="3"/>
                                            </p:txEl>
                                          </p:spTgt>
                                        </p:tgtEl>
                                      </p:cBhvr>
                                    </p:animEffect>
                                  </p:childTnLst>
                                </p:cTn>
                              </p:par>
                              <p:par>
                                <p:cTn id="34" presetID="9" presetClass="emph" presetSubtype="0" nodeType="withEffect">
                                  <p:stCondLst>
                                    <p:cond delay="0"/>
                                  </p:stCondLst>
                                  <p:childTnLst>
                                    <p:set>
                                      <p:cBhvr>
                                        <p:cTn id="35" dur="indefinite"/>
                                        <p:tgtEl>
                                          <p:spTgt spid="3">
                                            <p:txEl>
                                              <p:pRg st="4" end="4"/>
                                            </p:txEl>
                                          </p:spTgt>
                                        </p:tgtEl>
                                        <p:attrNameLst>
                                          <p:attrName>style.opacity</p:attrName>
                                        </p:attrNameLst>
                                      </p:cBhvr>
                                      <p:to>
                                        <p:strVal val="0.5"/>
                                      </p:to>
                                    </p:set>
                                    <p:animEffect filter="image" prLst="opacity: 0.5">
                                      <p:cBhvr rctx="IE">
                                        <p:cTn id="36" dur="indefinite"/>
                                        <p:tgtEl>
                                          <p:spTgt spid="3">
                                            <p:txEl>
                                              <p:pRg st="4" end="4"/>
                                            </p:txEl>
                                          </p:spTgt>
                                        </p:tgtEl>
                                      </p:cBhvr>
                                    </p:animEffect>
                                  </p:childTnLst>
                                </p:cTn>
                              </p:par>
                              <p:par>
                                <p:cTn id="37" presetID="1" presetClass="entr" presetSubtype="0" fill="hold" nodeType="with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9" presetClass="emph" presetSubtype="0" nodeType="clickEffect">
                                  <p:stCondLst>
                                    <p:cond delay="0"/>
                                  </p:stCondLst>
                                  <p:childTnLst>
                                    <p:set>
                                      <p:cBhvr>
                                        <p:cTn id="46" dur="indefinite"/>
                                        <p:tgtEl>
                                          <p:spTgt spid="3">
                                            <p:txEl>
                                              <p:pRg st="5" end="5"/>
                                            </p:txEl>
                                          </p:spTgt>
                                        </p:tgtEl>
                                        <p:attrNameLst>
                                          <p:attrName>style.opacity</p:attrName>
                                        </p:attrNameLst>
                                      </p:cBhvr>
                                      <p:to>
                                        <p:strVal val="0.5"/>
                                      </p:to>
                                    </p:set>
                                    <p:animEffect filter="image" prLst="opacity: 0.5">
                                      <p:cBhvr rctx="IE">
                                        <p:cTn id="47" dur="indefinite"/>
                                        <p:tgtEl>
                                          <p:spTgt spid="3">
                                            <p:txEl>
                                              <p:pRg st="5" end="5"/>
                                            </p:txEl>
                                          </p:spTgt>
                                        </p:tgtEl>
                                      </p:cBhvr>
                                    </p:animEffect>
                                  </p:childTnLst>
                                </p:cTn>
                              </p:par>
                              <p:par>
                                <p:cTn id="48" presetID="9" presetClass="emph" presetSubtype="0" nodeType="withEffect">
                                  <p:stCondLst>
                                    <p:cond delay="0"/>
                                  </p:stCondLst>
                                  <p:childTnLst>
                                    <p:set>
                                      <p:cBhvr>
                                        <p:cTn id="49" dur="indefinite"/>
                                        <p:tgtEl>
                                          <p:spTgt spid="3">
                                            <p:txEl>
                                              <p:pRg st="6" end="6"/>
                                            </p:txEl>
                                          </p:spTgt>
                                        </p:tgtEl>
                                        <p:attrNameLst>
                                          <p:attrName>style.opacity</p:attrName>
                                        </p:attrNameLst>
                                      </p:cBhvr>
                                      <p:to>
                                        <p:strVal val="0.5"/>
                                      </p:to>
                                    </p:set>
                                    <p:animEffect filter="image" prLst="opacity: 0.5">
                                      <p:cBhvr rctx="IE">
                                        <p:cTn id="50" dur="indefinite"/>
                                        <p:tgtEl>
                                          <p:spTgt spid="3">
                                            <p:txEl>
                                              <p:pRg st="6" end="6"/>
                                            </p:txEl>
                                          </p:spTgt>
                                        </p:tgtEl>
                                      </p:cBhvr>
                                    </p:animEffect>
                                  </p:childTnLst>
                                </p:cTn>
                              </p:par>
                              <p:par>
                                <p:cTn id="51" presetID="1" presetClass="entr" presetSubtype="0" fill="hold" nodeType="withEffect">
                                  <p:stCondLst>
                                    <p:cond delay="0"/>
                                  </p:stCondLst>
                                  <p:childTnLst>
                                    <p:set>
                                      <p:cBhvr>
                                        <p:cTn id="5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9" presetClass="emph" presetSubtype="0" nodeType="clickEffect">
                                  <p:stCondLst>
                                    <p:cond delay="0"/>
                                  </p:stCondLst>
                                  <p:childTnLst>
                                    <p:set>
                                      <p:cBhvr>
                                        <p:cTn id="60" dur="indefinite"/>
                                        <p:tgtEl>
                                          <p:spTgt spid="3">
                                            <p:txEl>
                                              <p:pRg st="7" end="7"/>
                                            </p:txEl>
                                          </p:spTgt>
                                        </p:tgtEl>
                                        <p:attrNameLst>
                                          <p:attrName>style.opacity</p:attrName>
                                        </p:attrNameLst>
                                      </p:cBhvr>
                                      <p:to>
                                        <p:strVal val="0.5"/>
                                      </p:to>
                                    </p:set>
                                    <p:animEffect filter="image" prLst="opacity: 0.5">
                                      <p:cBhvr rctx="IE">
                                        <p:cTn id="61" dur="indefinite"/>
                                        <p:tgtEl>
                                          <p:spTgt spid="3">
                                            <p:txEl>
                                              <p:pRg st="7" end="7"/>
                                            </p:txEl>
                                          </p:spTgt>
                                        </p:tgtEl>
                                      </p:cBhvr>
                                    </p:animEffect>
                                  </p:childTnLst>
                                </p:cTn>
                              </p:par>
                              <p:par>
                                <p:cTn id="62" presetID="9" presetClass="emph" presetSubtype="0" nodeType="withEffect">
                                  <p:stCondLst>
                                    <p:cond delay="0"/>
                                  </p:stCondLst>
                                  <p:childTnLst>
                                    <p:set>
                                      <p:cBhvr>
                                        <p:cTn id="63" dur="indefinite"/>
                                        <p:tgtEl>
                                          <p:spTgt spid="3">
                                            <p:txEl>
                                              <p:pRg st="8" end="8"/>
                                            </p:txEl>
                                          </p:spTgt>
                                        </p:tgtEl>
                                        <p:attrNameLst>
                                          <p:attrName>style.opacity</p:attrName>
                                        </p:attrNameLst>
                                      </p:cBhvr>
                                      <p:to>
                                        <p:strVal val="0.5"/>
                                      </p:to>
                                    </p:set>
                                    <p:animEffect filter="image" prLst="opacity: 0.5">
                                      <p:cBhvr rctx="IE">
                                        <p:cTn id="64" dur="indefinite"/>
                                        <p:tgtEl>
                                          <p:spTgt spid="3">
                                            <p:txEl>
                                              <p:pRg st="8" end="8"/>
                                            </p:txEl>
                                          </p:spTgt>
                                        </p:tgtEl>
                                      </p:cBhvr>
                                    </p:animEffect>
                                  </p:childTnLst>
                                </p:cTn>
                              </p:par>
                              <p:par>
                                <p:cTn id="65" presetID="1" presetClass="entr" presetSubtype="0" fill="hold" nodeType="with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9" presetClass="emph" presetSubtype="0" nodeType="clickEffect">
                                  <p:stCondLst>
                                    <p:cond delay="0"/>
                                  </p:stCondLst>
                                  <p:childTnLst>
                                    <p:set>
                                      <p:cBhvr>
                                        <p:cTn id="70" dur="indefinite"/>
                                        <p:tgtEl>
                                          <p:spTgt spid="3">
                                            <p:txEl>
                                              <p:pRg st="9" end="9"/>
                                            </p:txEl>
                                          </p:spTgt>
                                        </p:tgtEl>
                                        <p:attrNameLst>
                                          <p:attrName>style.opacity</p:attrName>
                                        </p:attrNameLst>
                                      </p:cBhvr>
                                      <p:to>
                                        <p:strVal val="0.5"/>
                                      </p:to>
                                    </p:set>
                                    <p:animEffect filter="image" prLst="opacity: 0.5">
                                      <p:cBhvr rctx="IE">
                                        <p:cTn id="71" dur="indefinite"/>
                                        <p:tgtEl>
                                          <p:spTgt spid="3">
                                            <p:txEl>
                                              <p:pRg st="9" end="9"/>
                                            </p:txEl>
                                          </p:spTgt>
                                        </p:tgtEl>
                                      </p:cBhvr>
                                    </p:animEffect>
                                  </p:childTnLst>
                                </p:cTn>
                              </p:par>
                              <p:par>
                                <p:cTn id="72" presetID="1" presetClass="entr" presetSubtype="0" fill="hold" nodeType="withEffect">
                                  <p:stCondLst>
                                    <p:cond delay="0"/>
                                  </p:stCondLst>
                                  <p:childTnLst>
                                    <p:set>
                                      <p:cBhvr>
                                        <p:cTn id="73"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9" presetClass="emph" presetSubtype="0" nodeType="clickEffect">
                                  <p:stCondLst>
                                    <p:cond delay="0"/>
                                  </p:stCondLst>
                                  <p:childTnLst>
                                    <p:set>
                                      <p:cBhvr>
                                        <p:cTn id="77" dur="indefinite"/>
                                        <p:tgtEl>
                                          <p:spTgt spid="3">
                                            <p:txEl>
                                              <p:pRg st="10" end="10"/>
                                            </p:txEl>
                                          </p:spTgt>
                                        </p:tgtEl>
                                        <p:attrNameLst>
                                          <p:attrName>style.opacity</p:attrName>
                                        </p:attrNameLst>
                                      </p:cBhvr>
                                      <p:to>
                                        <p:strVal val="0.5"/>
                                      </p:to>
                                    </p:set>
                                    <p:animEffect filter="image" prLst="opacity: 0.5">
                                      <p:cBhvr rctx="IE">
                                        <p:cTn id="78" dur="indefinite"/>
                                        <p:tgtEl>
                                          <p:spTgt spid="3">
                                            <p:txEl>
                                              <p:pRg st="10" end="10"/>
                                            </p:txEl>
                                          </p:spTgt>
                                        </p:tgtEl>
                                      </p:cBhvr>
                                    </p:animEffect>
                                  </p:childTnLst>
                                </p:cTn>
                              </p:par>
                              <p:par>
                                <p:cTn id="79" presetID="1" presetClass="entr" presetSubtype="0" fill="hold" nodeType="withEffect">
                                  <p:stCondLst>
                                    <p:cond delay="0"/>
                                  </p:stCondLst>
                                  <p:childTnLst>
                                    <p:set>
                                      <p:cBhvr>
                                        <p:cTn id="8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nodeType="clickEffect">
                                  <p:stCondLst>
                                    <p:cond delay="0"/>
                                  </p:stCondLst>
                                  <p:childTnLst>
                                    <p:set>
                                      <p:cBhvr>
                                        <p:cTn id="8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A6578-25C7-AD99-B1E0-85F2E11E3B99}"/>
              </a:ext>
            </a:extLst>
          </p:cNvPr>
          <p:cNvSpPr>
            <a:spLocks noGrp="1"/>
          </p:cNvSpPr>
          <p:nvPr>
            <p:ph type="title"/>
          </p:nvPr>
        </p:nvSpPr>
        <p:spPr/>
        <p:txBody>
          <a:bodyPr/>
          <a:lstStyle/>
          <a:p>
            <a:pPr algn="ctr"/>
            <a:r>
              <a:rPr lang="en-US" dirty="0"/>
              <a:t>Research</a:t>
            </a:r>
          </a:p>
        </p:txBody>
      </p:sp>
      <p:sp>
        <p:nvSpPr>
          <p:cNvPr id="3" name="Text Placeholder 2">
            <a:extLst>
              <a:ext uri="{FF2B5EF4-FFF2-40B4-BE49-F238E27FC236}">
                <a16:creationId xmlns:a16="http://schemas.microsoft.com/office/drawing/2014/main" id="{8E31694A-2AF6-461D-A2D6-D92DE0CF8C78}"/>
              </a:ext>
            </a:extLst>
          </p:cNvPr>
          <p:cNvSpPr>
            <a:spLocks noGrp="1"/>
          </p:cNvSpPr>
          <p:nvPr>
            <p:ph type="body" idx="1"/>
          </p:nvPr>
        </p:nvSpPr>
        <p:spPr/>
        <p:txBody>
          <a:bodyPr>
            <a:normAutofit/>
          </a:bodyPr>
          <a:lstStyle/>
          <a:p>
            <a:r>
              <a:rPr lang="en-US" sz="2800" dirty="0"/>
              <a:t>Per ACGME, need at least 1 scholarly requirement</a:t>
            </a:r>
          </a:p>
          <a:p>
            <a:r>
              <a:rPr lang="en-US" sz="2800" dirty="0"/>
              <a:t>Grant money (internal and external)</a:t>
            </a:r>
          </a:p>
          <a:p>
            <a:r>
              <a:rPr lang="en-US" sz="2800" dirty="0"/>
              <a:t>Statistician access</a:t>
            </a:r>
          </a:p>
          <a:p>
            <a:r>
              <a:rPr lang="en-US" sz="2800" dirty="0"/>
              <a:t>Other researchers in your area of interest</a:t>
            </a:r>
          </a:p>
          <a:p>
            <a:r>
              <a:rPr lang="en-US" sz="2800" dirty="0"/>
              <a:t>Protected time</a:t>
            </a:r>
          </a:p>
        </p:txBody>
      </p:sp>
    </p:spTree>
    <p:extLst>
      <p:ext uri="{BB962C8B-B14F-4D97-AF65-F5344CB8AC3E}">
        <p14:creationId xmlns:p14="http://schemas.microsoft.com/office/powerpoint/2010/main" val="2094001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711BD-CA61-476E-41AF-8F9FC4DC59DA}"/>
              </a:ext>
            </a:extLst>
          </p:cNvPr>
          <p:cNvSpPr>
            <a:spLocks noGrp="1"/>
          </p:cNvSpPr>
          <p:nvPr>
            <p:ph type="title"/>
          </p:nvPr>
        </p:nvSpPr>
        <p:spPr/>
        <p:txBody>
          <a:bodyPr>
            <a:normAutofit/>
          </a:bodyPr>
          <a:lstStyle/>
          <a:p>
            <a:pPr algn="ctr"/>
            <a:r>
              <a:rPr lang="en-US" dirty="0"/>
              <a:t>LEAH Programs</a:t>
            </a:r>
            <a:br>
              <a:rPr lang="en-US" dirty="0"/>
            </a:br>
            <a:r>
              <a:rPr lang="en-US" sz="3100" dirty="0">
                <a:solidFill>
                  <a:srgbClr val="2F76A4"/>
                </a:solidFill>
              </a:rPr>
              <a:t>Leadership in Education and Adolescent Health</a:t>
            </a:r>
            <a:endParaRPr lang="en-US" dirty="0">
              <a:solidFill>
                <a:srgbClr val="2F76A4"/>
              </a:solidFill>
            </a:endParaRPr>
          </a:p>
        </p:txBody>
      </p:sp>
      <p:sp>
        <p:nvSpPr>
          <p:cNvPr id="3" name="Text Placeholder 2">
            <a:extLst>
              <a:ext uri="{FF2B5EF4-FFF2-40B4-BE49-F238E27FC236}">
                <a16:creationId xmlns:a16="http://schemas.microsoft.com/office/drawing/2014/main" id="{955C6E82-F229-C0C5-ECAB-E93523F46411}"/>
              </a:ext>
            </a:extLst>
          </p:cNvPr>
          <p:cNvSpPr>
            <a:spLocks noGrp="1"/>
          </p:cNvSpPr>
          <p:nvPr>
            <p:ph type="body" idx="1"/>
          </p:nvPr>
        </p:nvSpPr>
        <p:spPr>
          <a:xfrm>
            <a:off x="677334" y="1930400"/>
            <a:ext cx="9344780" cy="4686525"/>
          </a:xfrm>
        </p:spPr>
        <p:txBody>
          <a:bodyPr>
            <a:normAutofit fontScale="77500" lnSpcReduction="20000"/>
          </a:bodyPr>
          <a:lstStyle/>
          <a:p>
            <a:pPr marL="628650" lvl="1" indent="-171450" algn="l" rtl="0">
              <a:lnSpc>
                <a:spcPct val="150000"/>
              </a:lnSpc>
              <a:spcBef>
                <a:spcPts val="0"/>
              </a:spcBef>
              <a:spcAft>
                <a:spcPts val="0"/>
              </a:spcAft>
              <a:buClr>
                <a:schemeClr val="dk1"/>
              </a:buClr>
              <a:buSzPts val="1200"/>
              <a:buFont typeface="Noto Sans Symbols"/>
              <a:buChar char="▪"/>
            </a:pPr>
            <a:r>
              <a:rPr lang="en-US" sz="2800" b="0" i="0" dirty="0">
                <a:solidFill>
                  <a:srgbClr val="2F76A4"/>
                </a:solidFill>
                <a:latin typeface="Calibri"/>
                <a:ea typeface="Calibri"/>
                <a:cs typeface="Calibri"/>
                <a:sym typeface="Calibri"/>
              </a:rPr>
              <a:t>Government grant funded educational programs</a:t>
            </a:r>
          </a:p>
          <a:p>
            <a:pPr marL="628650" lvl="1" indent="-171450" algn="l" rtl="0">
              <a:lnSpc>
                <a:spcPct val="150000"/>
              </a:lnSpc>
              <a:spcBef>
                <a:spcPts val="0"/>
              </a:spcBef>
              <a:spcAft>
                <a:spcPts val="0"/>
              </a:spcAft>
              <a:buClr>
                <a:schemeClr val="dk1"/>
              </a:buClr>
              <a:buSzPts val="1200"/>
              <a:buFont typeface="Noto Sans Symbols"/>
              <a:buChar char="▪"/>
            </a:pPr>
            <a:r>
              <a:rPr lang="en-US" sz="2800" b="0" i="0" dirty="0">
                <a:solidFill>
                  <a:srgbClr val="2F76A4"/>
                </a:solidFill>
                <a:latin typeface="Calibri"/>
                <a:ea typeface="Calibri"/>
                <a:cs typeface="Calibri"/>
                <a:sym typeface="Calibri"/>
                <a:hlinkClick r:id="rId2"/>
              </a:rPr>
              <a:t>https://mchb.hrsa.gov/training/projects.asp</a:t>
            </a:r>
            <a:r>
              <a:rPr lang="en-US" sz="2800" b="0" i="0" dirty="0">
                <a:solidFill>
                  <a:srgbClr val="2F76A4"/>
                </a:solidFill>
                <a:latin typeface="Calibri"/>
                <a:ea typeface="Calibri"/>
                <a:cs typeface="Calibri"/>
                <a:sym typeface="Calibri"/>
              </a:rPr>
              <a:t> </a:t>
            </a:r>
          </a:p>
          <a:p>
            <a:pPr marL="628650" lvl="1" indent="-171450" algn="l" rtl="0">
              <a:lnSpc>
                <a:spcPct val="150000"/>
              </a:lnSpc>
              <a:spcBef>
                <a:spcPts val="0"/>
              </a:spcBef>
              <a:spcAft>
                <a:spcPts val="0"/>
              </a:spcAft>
              <a:buClr>
                <a:schemeClr val="dk1"/>
              </a:buClr>
              <a:buSzPts val="1200"/>
              <a:buFont typeface="Noto Sans Symbols"/>
              <a:buChar char="▪"/>
            </a:pPr>
            <a:r>
              <a:rPr lang="en-US" sz="2800" b="1" i="0" dirty="0">
                <a:solidFill>
                  <a:srgbClr val="2F76A4"/>
                </a:solidFill>
                <a:latin typeface="Calibri"/>
                <a:ea typeface="Calibri"/>
                <a:cs typeface="Calibri"/>
                <a:sym typeface="Calibri"/>
              </a:rPr>
              <a:t>Goal</a:t>
            </a:r>
            <a:r>
              <a:rPr lang="en-US" sz="2800" b="0" i="0" dirty="0">
                <a:solidFill>
                  <a:srgbClr val="2F76A4"/>
                </a:solidFill>
                <a:latin typeface="Calibri"/>
                <a:ea typeface="Calibri"/>
                <a:cs typeface="Calibri"/>
                <a:sym typeface="Calibri"/>
              </a:rPr>
              <a:t>: </a:t>
            </a:r>
            <a:r>
              <a:rPr lang="en-US" sz="2800" b="0" i="0" dirty="0">
                <a:solidFill>
                  <a:schemeClr val="dk1"/>
                </a:solidFill>
                <a:latin typeface="Calibri"/>
                <a:ea typeface="Calibri"/>
                <a:cs typeface="Calibri"/>
                <a:sym typeface="Calibri"/>
              </a:rPr>
              <a:t>Prepares professionals from a variety of health care disciplines to be leaders in clinical care, research, public health policy, and advocacy as it relates to adolescent health.</a:t>
            </a:r>
          </a:p>
          <a:p>
            <a:pPr marL="628650" lvl="1" indent="-171450" algn="l" rtl="0">
              <a:lnSpc>
                <a:spcPct val="150000"/>
              </a:lnSpc>
              <a:spcBef>
                <a:spcPts val="0"/>
              </a:spcBef>
              <a:spcAft>
                <a:spcPts val="0"/>
              </a:spcAft>
              <a:buClr>
                <a:schemeClr val="dk1"/>
              </a:buClr>
              <a:buSzPts val="1200"/>
              <a:buFont typeface="Noto Sans Symbols"/>
              <a:buChar char="▪"/>
            </a:pPr>
            <a:r>
              <a:rPr lang="en-US" sz="2800" dirty="0">
                <a:solidFill>
                  <a:schemeClr val="dk1"/>
                </a:solidFill>
                <a:latin typeface="Calibri"/>
                <a:cs typeface="Calibri"/>
                <a:sym typeface="Calibri"/>
              </a:rPr>
              <a:t>Specific educational activities vary from program to program</a:t>
            </a:r>
            <a:endParaRPr lang="en-US" sz="2800" dirty="0"/>
          </a:p>
          <a:p>
            <a:pPr marL="628650" lvl="1" indent="-171450" algn="l" rtl="0">
              <a:lnSpc>
                <a:spcPct val="150000"/>
              </a:lnSpc>
              <a:spcBef>
                <a:spcPts val="0"/>
              </a:spcBef>
              <a:spcAft>
                <a:spcPts val="0"/>
              </a:spcAft>
              <a:buClr>
                <a:schemeClr val="dk1"/>
              </a:buClr>
              <a:buSzPts val="1200"/>
              <a:buFont typeface="Noto Sans Symbols"/>
              <a:buChar char="▪"/>
            </a:pPr>
            <a:r>
              <a:rPr lang="en-US" sz="2800" dirty="0">
                <a:solidFill>
                  <a:srgbClr val="2F76A4"/>
                </a:solidFill>
                <a:latin typeface="Calibri"/>
                <a:ea typeface="Calibri"/>
                <a:cs typeface="Calibri"/>
                <a:sym typeface="Calibri"/>
              </a:rPr>
              <a:t>9 </a:t>
            </a:r>
            <a:r>
              <a:rPr lang="en-US" sz="2800" b="0" i="0" dirty="0">
                <a:solidFill>
                  <a:srgbClr val="2F76A4"/>
                </a:solidFill>
                <a:latin typeface="Calibri"/>
                <a:ea typeface="Calibri"/>
                <a:cs typeface="Calibri"/>
                <a:sym typeface="Calibri"/>
              </a:rPr>
              <a:t>active LEAH programs:</a:t>
            </a:r>
          </a:p>
          <a:p>
            <a:pPr marL="1085850" lvl="2" indent="-171450">
              <a:lnSpc>
                <a:spcPct val="150000"/>
              </a:lnSpc>
              <a:spcBef>
                <a:spcPts val="0"/>
              </a:spcBef>
              <a:buClr>
                <a:schemeClr val="dk1"/>
              </a:buClr>
              <a:buSzPts val="1200"/>
              <a:buFont typeface="Noto Sans Symbols"/>
              <a:buChar char="▪"/>
            </a:pPr>
            <a:r>
              <a:rPr lang="en-US" sz="2100" b="0" i="0" dirty="0">
                <a:solidFill>
                  <a:schemeClr val="dk1"/>
                </a:solidFill>
                <a:latin typeface="Calibri"/>
                <a:ea typeface="Calibri"/>
                <a:cs typeface="Calibri"/>
                <a:sym typeface="Calibri"/>
              </a:rPr>
              <a:t>Texas Children’s/Baylor College of Medicine, Boston Children’s Hospital, Children’s Hospital of Los Angeles, Children’s Hospital of Philadelphia, Indiana University , University of Alabama at Birmingham University of California-San Francisco, University of Minnesota, University of Washington </a:t>
            </a:r>
            <a:endParaRPr lang="en-US" sz="2100" dirty="0"/>
          </a:p>
          <a:p>
            <a:endParaRPr lang="en-US" dirty="0"/>
          </a:p>
        </p:txBody>
      </p:sp>
    </p:spTree>
    <p:extLst>
      <p:ext uri="{BB962C8B-B14F-4D97-AF65-F5344CB8AC3E}">
        <p14:creationId xmlns:p14="http://schemas.microsoft.com/office/powerpoint/2010/main" val="2386059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C0781-E82F-FF86-C2D7-1B3BBA8BDF1F}"/>
              </a:ext>
            </a:extLst>
          </p:cNvPr>
          <p:cNvSpPr>
            <a:spLocks noGrp="1"/>
          </p:cNvSpPr>
          <p:nvPr>
            <p:ph type="title"/>
          </p:nvPr>
        </p:nvSpPr>
        <p:spPr/>
        <p:txBody>
          <a:bodyPr/>
          <a:lstStyle/>
          <a:p>
            <a:r>
              <a:rPr lang="en-US" dirty="0"/>
              <a:t>Step 3: Application </a:t>
            </a:r>
          </a:p>
        </p:txBody>
      </p:sp>
      <p:sp>
        <p:nvSpPr>
          <p:cNvPr id="3" name="Text Placeholder 2">
            <a:extLst>
              <a:ext uri="{FF2B5EF4-FFF2-40B4-BE49-F238E27FC236}">
                <a16:creationId xmlns:a16="http://schemas.microsoft.com/office/drawing/2014/main" id="{378A81A3-7385-04E7-029F-0B812F8E8B3B}"/>
              </a:ext>
            </a:extLst>
          </p:cNvPr>
          <p:cNvSpPr>
            <a:spLocks noGrp="1"/>
          </p:cNvSpPr>
          <p:nvPr>
            <p:ph type="body" idx="1"/>
          </p:nvPr>
        </p:nvSpPr>
        <p:spPr>
          <a:xfrm>
            <a:off x="760461" y="1861331"/>
            <a:ext cx="8915554" cy="4387069"/>
          </a:xfrm>
        </p:spPr>
        <p:txBody>
          <a:bodyPr>
            <a:normAutofit lnSpcReduction="10000"/>
          </a:bodyPr>
          <a:lstStyle/>
          <a:p>
            <a:r>
              <a:rPr lang="en-US" sz="2400" dirty="0"/>
              <a:t>Helpful websites</a:t>
            </a:r>
          </a:p>
          <a:p>
            <a:r>
              <a:rPr lang="en-US" sz="2400" dirty="0">
                <a:hlinkClick r:id="rId2"/>
              </a:rPr>
              <a:t>https://students-residents.aamc.org/applying-fellowships-eras/applying-fellowships-eras</a:t>
            </a:r>
            <a:endParaRPr lang="en-US" sz="2400" dirty="0"/>
          </a:p>
          <a:p>
            <a:pPr marL="137160" indent="0">
              <a:buNone/>
            </a:pPr>
            <a:endParaRPr lang="en-US" sz="2400" dirty="0"/>
          </a:p>
          <a:p>
            <a:r>
              <a:rPr lang="en-US" sz="2400" dirty="0">
                <a:hlinkClick r:id="rId3"/>
              </a:rPr>
              <a:t>https://students-residents.aamc.org/eras-tools-and-worksheets-fellowship-applicants/eras-tools-and-worksheets-fellowship-applicants</a:t>
            </a:r>
            <a:r>
              <a:rPr lang="en-US" sz="2400" dirty="0"/>
              <a:t>  </a:t>
            </a:r>
          </a:p>
          <a:p>
            <a:pPr marL="137160" indent="0">
              <a:buNone/>
            </a:pPr>
            <a:r>
              <a:rPr lang="en-US" sz="2400" dirty="0"/>
              <a:t>Helpful Checklist</a:t>
            </a:r>
          </a:p>
          <a:p>
            <a:r>
              <a:rPr lang="en-US" sz="2400" dirty="0">
                <a:hlinkClick r:id="rId4"/>
              </a:rPr>
              <a:t>https://students-residents.aamc.org/media/9736/download</a:t>
            </a:r>
            <a:r>
              <a:rPr lang="en-US" sz="2400" dirty="0"/>
              <a:t> </a:t>
            </a:r>
          </a:p>
          <a:p>
            <a:endParaRPr lang="en-US" sz="2400" dirty="0"/>
          </a:p>
        </p:txBody>
      </p:sp>
    </p:spTree>
    <p:extLst>
      <p:ext uri="{BB962C8B-B14F-4D97-AF65-F5344CB8AC3E}">
        <p14:creationId xmlns:p14="http://schemas.microsoft.com/office/powerpoint/2010/main" val="25391141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23A6F-044C-E47D-D73A-21B9CC7C4024}"/>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9232A1DE-F98B-97E3-B7E9-D0E06B00B135}"/>
              </a:ext>
            </a:extLst>
          </p:cNvPr>
          <p:cNvSpPr>
            <a:spLocks noGrp="1"/>
          </p:cNvSpPr>
          <p:nvPr>
            <p:ph type="body" idx="1"/>
          </p:nvPr>
        </p:nvSpPr>
        <p:spPr/>
        <p:txBody>
          <a:bodyPr/>
          <a:lstStyle/>
          <a:p>
            <a:endParaRPr lang="en-US" dirty="0"/>
          </a:p>
        </p:txBody>
      </p:sp>
      <p:pic>
        <p:nvPicPr>
          <p:cNvPr id="5" name="Picture 4">
            <a:extLst>
              <a:ext uri="{FF2B5EF4-FFF2-40B4-BE49-F238E27FC236}">
                <a16:creationId xmlns:a16="http://schemas.microsoft.com/office/drawing/2014/main" id="{921B175B-F193-0BCD-7BDB-B429027CBE51}"/>
              </a:ext>
            </a:extLst>
          </p:cNvPr>
          <p:cNvPicPr>
            <a:picLocks noChangeAspect="1"/>
          </p:cNvPicPr>
          <p:nvPr/>
        </p:nvPicPr>
        <p:blipFill>
          <a:blip r:embed="rId2"/>
          <a:stretch>
            <a:fillRect/>
          </a:stretch>
        </p:blipFill>
        <p:spPr>
          <a:xfrm>
            <a:off x="452040" y="84576"/>
            <a:ext cx="10429320" cy="6688847"/>
          </a:xfrm>
          <a:prstGeom prst="rect">
            <a:avLst/>
          </a:prstGeom>
        </p:spPr>
      </p:pic>
    </p:spTree>
    <p:extLst>
      <p:ext uri="{BB962C8B-B14F-4D97-AF65-F5344CB8AC3E}">
        <p14:creationId xmlns:p14="http://schemas.microsoft.com/office/powerpoint/2010/main" val="42664967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0AB2E984-F84D-F204-F587-D3C209ECDFC8}"/>
              </a:ext>
            </a:extLst>
          </p:cNvPr>
          <p:cNvPicPr>
            <a:picLocks noChangeAspect="1"/>
          </p:cNvPicPr>
          <p:nvPr/>
        </p:nvPicPr>
        <p:blipFill rotWithShape="1">
          <a:blip r:embed="rId3"/>
          <a:srcRect r="1339"/>
          <a:stretch/>
        </p:blipFill>
        <p:spPr>
          <a:xfrm>
            <a:off x="851902" y="374535"/>
            <a:ext cx="9031932" cy="6858000"/>
          </a:xfrm>
          <a:custGeom>
            <a:avLst/>
            <a:gdLst>
              <a:gd name="connsiteX0" fmla="*/ 0 w 9031932"/>
              <a:gd name="connsiteY0" fmla="*/ 0 h 6858000"/>
              <a:gd name="connsiteX1" fmla="*/ 9031932 w 9031932"/>
              <a:gd name="connsiteY1" fmla="*/ 0 h 6858000"/>
              <a:gd name="connsiteX2" fmla="*/ 9031932 w 9031932"/>
              <a:gd name="connsiteY2" fmla="*/ 6858000 h 6858000"/>
              <a:gd name="connsiteX3" fmla="*/ 0 w 9031932"/>
              <a:gd name="connsiteY3" fmla="*/ 6858000 h 6858000"/>
              <a:gd name="connsiteX4" fmla="*/ 0 w 9031932"/>
              <a:gd name="connsiteY4" fmla="*/ 0 h 6858000"/>
              <a:gd name="connsiteX5" fmla="*/ 602824 w 9031932"/>
              <a:gd name="connsiteY5" fmla="*/ 1010461 h 6858000"/>
              <a:gd name="connsiteX6" fmla="*/ 602824 w 9031932"/>
              <a:gd name="connsiteY6" fmla="*/ 1470171 h 6858000"/>
              <a:gd name="connsiteX7" fmla="*/ 8583043 w 9031932"/>
              <a:gd name="connsiteY7" fmla="*/ 1470171 h 6858000"/>
              <a:gd name="connsiteX8" fmla="*/ 8583043 w 9031932"/>
              <a:gd name="connsiteY8" fmla="*/ 1010461 h 6858000"/>
              <a:gd name="connsiteX9" fmla="*/ 602824 w 9031932"/>
              <a:gd name="connsiteY9" fmla="*/ 1010461 h 6858000"/>
              <a:gd name="connsiteX10" fmla="*/ 616449 w 9031932"/>
              <a:gd name="connsiteY10" fmla="*/ 1556199 h 6858000"/>
              <a:gd name="connsiteX11" fmla="*/ 616449 w 9031932"/>
              <a:gd name="connsiteY11" fmla="*/ 2015909 h 6858000"/>
              <a:gd name="connsiteX12" fmla="*/ 8596668 w 9031932"/>
              <a:gd name="connsiteY12" fmla="*/ 2015909 h 6858000"/>
              <a:gd name="connsiteX13" fmla="*/ 8596668 w 9031932"/>
              <a:gd name="connsiteY13" fmla="*/ 1556199 h 6858000"/>
              <a:gd name="connsiteX14" fmla="*/ 616449 w 9031932"/>
              <a:gd name="connsiteY14" fmla="*/ 1556199 h 6858000"/>
              <a:gd name="connsiteX15" fmla="*/ 616449 w 9031932"/>
              <a:gd name="connsiteY15" fmla="*/ 2069483 h 6858000"/>
              <a:gd name="connsiteX16" fmla="*/ 616449 w 9031932"/>
              <a:gd name="connsiteY16" fmla="*/ 2529193 h 6858000"/>
              <a:gd name="connsiteX17" fmla="*/ 8596668 w 9031932"/>
              <a:gd name="connsiteY17" fmla="*/ 2529193 h 6858000"/>
              <a:gd name="connsiteX18" fmla="*/ 8596668 w 9031932"/>
              <a:gd name="connsiteY18" fmla="*/ 2069483 h 6858000"/>
              <a:gd name="connsiteX19" fmla="*/ 616449 w 9031932"/>
              <a:gd name="connsiteY19" fmla="*/ 2069483 h 6858000"/>
              <a:gd name="connsiteX20" fmla="*/ 510247 w 9031932"/>
              <a:gd name="connsiteY20" fmla="*/ 2582767 h 6858000"/>
              <a:gd name="connsiteX21" fmla="*/ 510247 w 9031932"/>
              <a:gd name="connsiteY21" fmla="*/ 3266700 h 6858000"/>
              <a:gd name="connsiteX22" fmla="*/ 8684660 w 9031932"/>
              <a:gd name="connsiteY22" fmla="*/ 3266700 h 6858000"/>
              <a:gd name="connsiteX23" fmla="*/ 8684660 w 9031932"/>
              <a:gd name="connsiteY23" fmla="*/ 2582767 h 6858000"/>
              <a:gd name="connsiteX24" fmla="*/ 510247 w 9031932"/>
              <a:gd name="connsiteY24" fmla="*/ 2582767 h 6858000"/>
              <a:gd name="connsiteX25" fmla="*/ 602824 w 9031932"/>
              <a:gd name="connsiteY25" fmla="*/ 3320756 h 6858000"/>
              <a:gd name="connsiteX26" fmla="*/ 602824 w 9031932"/>
              <a:gd name="connsiteY26" fmla="*/ 4004689 h 6858000"/>
              <a:gd name="connsiteX27" fmla="*/ 8777237 w 9031932"/>
              <a:gd name="connsiteY27" fmla="*/ 4004689 h 6858000"/>
              <a:gd name="connsiteX28" fmla="*/ 8777237 w 9031932"/>
              <a:gd name="connsiteY28" fmla="*/ 3320756 h 6858000"/>
              <a:gd name="connsiteX29" fmla="*/ 602824 w 9031932"/>
              <a:gd name="connsiteY29" fmla="*/ 3320756 h 6858000"/>
              <a:gd name="connsiteX30" fmla="*/ 552603 w 9031932"/>
              <a:gd name="connsiteY30" fmla="*/ 4070034 h 6858000"/>
              <a:gd name="connsiteX31" fmla="*/ 552603 w 9031932"/>
              <a:gd name="connsiteY31" fmla="*/ 4753967 h 6858000"/>
              <a:gd name="connsiteX32" fmla="*/ 8727016 w 9031932"/>
              <a:gd name="connsiteY32" fmla="*/ 4753967 h 6858000"/>
              <a:gd name="connsiteX33" fmla="*/ 8727016 w 9031932"/>
              <a:gd name="connsiteY33" fmla="*/ 4070034 h 6858000"/>
              <a:gd name="connsiteX34" fmla="*/ 552603 w 9031932"/>
              <a:gd name="connsiteY34" fmla="*/ 4070034 h 6858000"/>
              <a:gd name="connsiteX35" fmla="*/ 510247 w 9031932"/>
              <a:gd name="connsiteY35" fmla="*/ 4843302 h 6858000"/>
              <a:gd name="connsiteX36" fmla="*/ 510247 w 9031932"/>
              <a:gd name="connsiteY36" fmla="*/ 5527235 h 6858000"/>
              <a:gd name="connsiteX37" fmla="*/ 8684660 w 9031932"/>
              <a:gd name="connsiteY37" fmla="*/ 5527235 h 6858000"/>
              <a:gd name="connsiteX38" fmla="*/ 8684660 w 9031932"/>
              <a:gd name="connsiteY38" fmla="*/ 4843302 h 6858000"/>
              <a:gd name="connsiteX39" fmla="*/ 510247 w 9031932"/>
              <a:gd name="connsiteY39" fmla="*/ 4843302 h 6858000"/>
              <a:gd name="connsiteX40" fmla="*/ 552602 w 9031932"/>
              <a:gd name="connsiteY40" fmla="*/ 5668711 h 6858000"/>
              <a:gd name="connsiteX41" fmla="*/ 552602 w 9031932"/>
              <a:gd name="connsiteY41" fmla="*/ 6352644 h 6858000"/>
              <a:gd name="connsiteX42" fmla="*/ 8727015 w 9031932"/>
              <a:gd name="connsiteY42" fmla="*/ 6352644 h 6858000"/>
              <a:gd name="connsiteX43" fmla="*/ 8727015 w 9031932"/>
              <a:gd name="connsiteY43" fmla="*/ 5668711 h 6858000"/>
              <a:gd name="connsiteX44" fmla="*/ 552602 w 9031932"/>
              <a:gd name="connsiteY44" fmla="*/ 566871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9031932" h="6858000">
                <a:moveTo>
                  <a:pt x="0" y="0"/>
                </a:moveTo>
                <a:lnTo>
                  <a:pt x="9031932" y="0"/>
                </a:lnTo>
                <a:lnTo>
                  <a:pt x="9031932" y="6858000"/>
                </a:lnTo>
                <a:lnTo>
                  <a:pt x="0" y="6858000"/>
                </a:lnTo>
                <a:lnTo>
                  <a:pt x="0" y="0"/>
                </a:lnTo>
                <a:close/>
                <a:moveTo>
                  <a:pt x="602824" y="1010461"/>
                </a:moveTo>
                <a:lnTo>
                  <a:pt x="602824" y="1470171"/>
                </a:lnTo>
                <a:lnTo>
                  <a:pt x="8583043" y="1470171"/>
                </a:lnTo>
                <a:lnTo>
                  <a:pt x="8583043" y="1010461"/>
                </a:lnTo>
                <a:lnTo>
                  <a:pt x="602824" y="1010461"/>
                </a:lnTo>
                <a:close/>
                <a:moveTo>
                  <a:pt x="616449" y="1556199"/>
                </a:moveTo>
                <a:lnTo>
                  <a:pt x="616449" y="2015909"/>
                </a:lnTo>
                <a:lnTo>
                  <a:pt x="8596668" y="2015909"/>
                </a:lnTo>
                <a:lnTo>
                  <a:pt x="8596668" y="1556199"/>
                </a:lnTo>
                <a:lnTo>
                  <a:pt x="616449" y="1556199"/>
                </a:lnTo>
                <a:close/>
                <a:moveTo>
                  <a:pt x="616449" y="2069483"/>
                </a:moveTo>
                <a:lnTo>
                  <a:pt x="616449" y="2529193"/>
                </a:lnTo>
                <a:lnTo>
                  <a:pt x="8596668" y="2529193"/>
                </a:lnTo>
                <a:lnTo>
                  <a:pt x="8596668" y="2069483"/>
                </a:lnTo>
                <a:lnTo>
                  <a:pt x="616449" y="2069483"/>
                </a:lnTo>
                <a:close/>
                <a:moveTo>
                  <a:pt x="510247" y="2582767"/>
                </a:moveTo>
                <a:lnTo>
                  <a:pt x="510247" y="3266700"/>
                </a:lnTo>
                <a:lnTo>
                  <a:pt x="8684660" y="3266700"/>
                </a:lnTo>
                <a:lnTo>
                  <a:pt x="8684660" y="2582767"/>
                </a:lnTo>
                <a:lnTo>
                  <a:pt x="510247" y="2582767"/>
                </a:lnTo>
                <a:close/>
                <a:moveTo>
                  <a:pt x="602824" y="3320756"/>
                </a:moveTo>
                <a:lnTo>
                  <a:pt x="602824" y="4004689"/>
                </a:lnTo>
                <a:lnTo>
                  <a:pt x="8777237" y="4004689"/>
                </a:lnTo>
                <a:lnTo>
                  <a:pt x="8777237" y="3320756"/>
                </a:lnTo>
                <a:lnTo>
                  <a:pt x="602824" y="3320756"/>
                </a:lnTo>
                <a:close/>
                <a:moveTo>
                  <a:pt x="552603" y="4070034"/>
                </a:moveTo>
                <a:lnTo>
                  <a:pt x="552603" y="4753967"/>
                </a:lnTo>
                <a:lnTo>
                  <a:pt x="8727016" y="4753967"/>
                </a:lnTo>
                <a:lnTo>
                  <a:pt x="8727016" y="4070034"/>
                </a:lnTo>
                <a:lnTo>
                  <a:pt x="552603" y="4070034"/>
                </a:lnTo>
                <a:close/>
                <a:moveTo>
                  <a:pt x="510247" y="4843302"/>
                </a:moveTo>
                <a:lnTo>
                  <a:pt x="510247" y="5527235"/>
                </a:lnTo>
                <a:lnTo>
                  <a:pt x="8684660" y="5527235"/>
                </a:lnTo>
                <a:lnTo>
                  <a:pt x="8684660" y="4843302"/>
                </a:lnTo>
                <a:lnTo>
                  <a:pt x="510247" y="4843302"/>
                </a:lnTo>
                <a:close/>
                <a:moveTo>
                  <a:pt x="552602" y="5668711"/>
                </a:moveTo>
                <a:lnTo>
                  <a:pt x="552602" y="6352644"/>
                </a:lnTo>
                <a:lnTo>
                  <a:pt x="8727015" y="6352644"/>
                </a:lnTo>
                <a:lnTo>
                  <a:pt x="8727015" y="5668711"/>
                </a:lnTo>
                <a:lnTo>
                  <a:pt x="552602" y="5668711"/>
                </a:lnTo>
                <a:close/>
              </a:path>
            </a:pathLst>
          </a:custGeom>
        </p:spPr>
      </p:pic>
      <p:pic>
        <p:nvPicPr>
          <p:cNvPr id="26" name="Picture 25">
            <a:extLst>
              <a:ext uri="{FF2B5EF4-FFF2-40B4-BE49-F238E27FC236}">
                <a16:creationId xmlns:a16="http://schemas.microsoft.com/office/drawing/2014/main" id="{F079F52A-90FE-E7B5-F215-941964107EC3}"/>
              </a:ext>
            </a:extLst>
          </p:cNvPr>
          <p:cNvPicPr>
            <a:picLocks noChangeAspect="1"/>
          </p:cNvPicPr>
          <p:nvPr/>
        </p:nvPicPr>
        <p:blipFill rotWithShape="1">
          <a:blip r:embed="rId3"/>
          <a:srcRect l="6585" t="14734" r="6242" b="78563"/>
          <a:stretch/>
        </p:blipFill>
        <p:spPr>
          <a:xfrm>
            <a:off x="1454727" y="1384996"/>
            <a:ext cx="7980219" cy="459710"/>
          </a:xfrm>
          <a:custGeom>
            <a:avLst/>
            <a:gdLst>
              <a:gd name="connsiteX0" fmla="*/ 0 w 7980219"/>
              <a:gd name="connsiteY0" fmla="*/ 0 h 459710"/>
              <a:gd name="connsiteX1" fmla="*/ 7980219 w 7980219"/>
              <a:gd name="connsiteY1" fmla="*/ 0 h 459710"/>
              <a:gd name="connsiteX2" fmla="*/ 7980219 w 7980219"/>
              <a:gd name="connsiteY2" fmla="*/ 459710 h 459710"/>
              <a:gd name="connsiteX3" fmla="*/ 0 w 7980219"/>
              <a:gd name="connsiteY3" fmla="*/ 459710 h 459710"/>
              <a:gd name="connsiteX4" fmla="*/ 0 w 7980219"/>
              <a:gd name="connsiteY4" fmla="*/ 0 h 4597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80219" h="459710">
                <a:moveTo>
                  <a:pt x="0" y="0"/>
                </a:moveTo>
                <a:lnTo>
                  <a:pt x="7980219" y="0"/>
                </a:lnTo>
                <a:lnTo>
                  <a:pt x="7980219" y="459710"/>
                </a:lnTo>
                <a:lnTo>
                  <a:pt x="0" y="459710"/>
                </a:lnTo>
                <a:lnTo>
                  <a:pt x="0" y="0"/>
                </a:lnTo>
                <a:close/>
              </a:path>
            </a:pathLst>
          </a:custGeom>
        </p:spPr>
      </p:pic>
      <p:pic>
        <p:nvPicPr>
          <p:cNvPr id="25" name="Picture 24">
            <a:extLst>
              <a:ext uri="{FF2B5EF4-FFF2-40B4-BE49-F238E27FC236}">
                <a16:creationId xmlns:a16="http://schemas.microsoft.com/office/drawing/2014/main" id="{0EFACA23-F9BA-84F5-8B6E-8292B63FD404}"/>
              </a:ext>
            </a:extLst>
          </p:cNvPr>
          <p:cNvPicPr>
            <a:picLocks noChangeAspect="1"/>
          </p:cNvPicPr>
          <p:nvPr/>
        </p:nvPicPr>
        <p:blipFill rotWithShape="1">
          <a:blip r:embed="rId3"/>
          <a:srcRect l="6734" t="22692" r="6094" b="70605"/>
          <a:stretch/>
        </p:blipFill>
        <p:spPr>
          <a:xfrm>
            <a:off x="1468352" y="1930734"/>
            <a:ext cx="7980219" cy="459710"/>
          </a:xfrm>
          <a:custGeom>
            <a:avLst/>
            <a:gdLst>
              <a:gd name="connsiteX0" fmla="*/ 0 w 7980219"/>
              <a:gd name="connsiteY0" fmla="*/ 0 h 459710"/>
              <a:gd name="connsiteX1" fmla="*/ 7980219 w 7980219"/>
              <a:gd name="connsiteY1" fmla="*/ 0 h 459710"/>
              <a:gd name="connsiteX2" fmla="*/ 7980219 w 7980219"/>
              <a:gd name="connsiteY2" fmla="*/ 459710 h 459710"/>
              <a:gd name="connsiteX3" fmla="*/ 0 w 7980219"/>
              <a:gd name="connsiteY3" fmla="*/ 459710 h 459710"/>
              <a:gd name="connsiteX4" fmla="*/ 0 w 7980219"/>
              <a:gd name="connsiteY4" fmla="*/ 0 h 4597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80219" h="459710">
                <a:moveTo>
                  <a:pt x="0" y="0"/>
                </a:moveTo>
                <a:lnTo>
                  <a:pt x="7980219" y="0"/>
                </a:lnTo>
                <a:lnTo>
                  <a:pt x="7980219" y="459710"/>
                </a:lnTo>
                <a:lnTo>
                  <a:pt x="0" y="459710"/>
                </a:lnTo>
                <a:lnTo>
                  <a:pt x="0" y="0"/>
                </a:lnTo>
                <a:close/>
              </a:path>
            </a:pathLst>
          </a:custGeom>
        </p:spPr>
      </p:pic>
      <p:pic>
        <p:nvPicPr>
          <p:cNvPr id="24" name="Picture 23">
            <a:extLst>
              <a:ext uri="{FF2B5EF4-FFF2-40B4-BE49-F238E27FC236}">
                <a16:creationId xmlns:a16="http://schemas.microsoft.com/office/drawing/2014/main" id="{1CE21AF8-B86B-56F4-0D31-A543B01B7C4D}"/>
              </a:ext>
            </a:extLst>
          </p:cNvPr>
          <p:cNvPicPr>
            <a:picLocks noChangeAspect="1"/>
          </p:cNvPicPr>
          <p:nvPr/>
        </p:nvPicPr>
        <p:blipFill rotWithShape="1">
          <a:blip r:embed="rId3"/>
          <a:srcRect l="6734" t="30176" r="6094" b="63121"/>
          <a:stretch/>
        </p:blipFill>
        <p:spPr>
          <a:xfrm>
            <a:off x="1468352" y="2444018"/>
            <a:ext cx="7980219" cy="459710"/>
          </a:xfrm>
          <a:custGeom>
            <a:avLst/>
            <a:gdLst>
              <a:gd name="connsiteX0" fmla="*/ 0 w 7980219"/>
              <a:gd name="connsiteY0" fmla="*/ 0 h 459710"/>
              <a:gd name="connsiteX1" fmla="*/ 7980219 w 7980219"/>
              <a:gd name="connsiteY1" fmla="*/ 0 h 459710"/>
              <a:gd name="connsiteX2" fmla="*/ 7980219 w 7980219"/>
              <a:gd name="connsiteY2" fmla="*/ 459710 h 459710"/>
              <a:gd name="connsiteX3" fmla="*/ 0 w 7980219"/>
              <a:gd name="connsiteY3" fmla="*/ 459710 h 459710"/>
              <a:gd name="connsiteX4" fmla="*/ 0 w 7980219"/>
              <a:gd name="connsiteY4" fmla="*/ 0 h 4597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80219" h="459710">
                <a:moveTo>
                  <a:pt x="0" y="0"/>
                </a:moveTo>
                <a:lnTo>
                  <a:pt x="7980219" y="0"/>
                </a:lnTo>
                <a:lnTo>
                  <a:pt x="7980219" y="459710"/>
                </a:lnTo>
                <a:lnTo>
                  <a:pt x="0" y="459710"/>
                </a:lnTo>
                <a:lnTo>
                  <a:pt x="0" y="0"/>
                </a:lnTo>
                <a:close/>
              </a:path>
            </a:pathLst>
          </a:custGeom>
        </p:spPr>
      </p:pic>
      <p:pic>
        <p:nvPicPr>
          <p:cNvPr id="23" name="Picture 22">
            <a:extLst>
              <a:ext uri="{FF2B5EF4-FFF2-40B4-BE49-F238E27FC236}">
                <a16:creationId xmlns:a16="http://schemas.microsoft.com/office/drawing/2014/main" id="{F87B30A2-FBEA-1522-CFD0-4E548E190C17}"/>
              </a:ext>
            </a:extLst>
          </p:cNvPr>
          <p:cNvPicPr>
            <a:picLocks noChangeAspect="1"/>
          </p:cNvPicPr>
          <p:nvPr/>
        </p:nvPicPr>
        <p:blipFill rotWithShape="1">
          <a:blip r:embed="rId3"/>
          <a:srcRect l="5574" t="37661" r="5132" b="52367"/>
          <a:stretch/>
        </p:blipFill>
        <p:spPr>
          <a:xfrm>
            <a:off x="1362150" y="2957303"/>
            <a:ext cx="8174413" cy="683933"/>
          </a:xfrm>
          <a:custGeom>
            <a:avLst/>
            <a:gdLst>
              <a:gd name="connsiteX0" fmla="*/ 0 w 8174413"/>
              <a:gd name="connsiteY0" fmla="*/ 0 h 683933"/>
              <a:gd name="connsiteX1" fmla="*/ 8174413 w 8174413"/>
              <a:gd name="connsiteY1" fmla="*/ 0 h 683933"/>
              <a:gd name="connsiteX2" fmla="*/ 8174413 w 8174413"/>
              <a:gd name="connsiteY2" fmla="*/ 683933 h 683933"/>
              <a:gd name="connsiteX3" fmla="*/ 0 w 8174413"/>
              <a:gd name="connsiteY3" fmla="*/ 683933 h 683933"/>
              <a:gd name="connsiteX4" fmla="*/ 0 w 8174413"/>
              <a:gd name="connsiteY4" fmla="*/ 0 h 683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74413" h="683933">
                <a:moveTo>
                  <a:pt x="0" y="0"/>
                </a:moveTo>
                <a:lnTo>
                  <a:pt x="8174413" y="0"/>
                </a:lnTo>
                <a:lnTo>
                  <a:pt x="8174413" y="683933"/>
                </a:lnTo>
                <a:lnTo>
                  <a:pt x="0" y="683933"/>
                </a:lnTo>
                <a:lnTo>
                  <a:pt x="0" y="0"/>
                </a:lnTo>
                <a:close/>
              </a:path>
            </a:pathLst>
          </a:custGeom>
        </p:spPr>
      </p:pic>
      <p:pic>
        <p:nvPicPr>
          <p:cNvPr id="22" name="Picture 21">
            <a:extLst>
              <a:ext uri="{FF2B5EF4-FFF2-40B4-BE49-F238E27FC236}">
                <a16:creationId xmlns:a16="http://schemas.microsoft.com/office/drawing/2014/main" id="{FDCB056A-6974-94D1-D5E9-B0B3F8AECD04}"/>
              </a:ext>
            </a:extLst>
          </p:cNvPr>
          <p:cNvPicPr>
            <a:picLocks noChangeAspect="1"/>
          </p:cNvPicPr>
          <p:nvPr/>
        </p:nvPicPr>
        <p:blipFill rotWithShape="1">
          <a:blip r:embed="rId3"/>
          <a:srcRect l="6585" t="48422" r="4121" b="41606"/>
          <a:stretch/>
        </p:blipFill>
        <p:spPr>
          <a:xfrm>
            <a:off x="1468352" y="3667352"/>
            <a:ext cx="8174413" cy="683933"/>
          </a:xfrm>
          <a:custGeom>
            <a:avLst/>
            <a:gdLst>
              <a:gd name="connsiteX0" fmla="*/ 0 w 8174413"/>
              <a:gd name="connsiteY0" fmla="*/ 0 h 683933"/>
              <a:gd name="connsiteX1" fmla="*/ 8174413 w 8174413"/>
              <a:gd name="connsiteY1" fmla="*/ 0 h 683933"/>
              <a:gd name="connsiteX2" fmla="*/ 8174413 w 8174413"/>
              <a:gd name="connsiteY2" fmla="*/ 683933 h 683933"/>
              <a:gd name="connsiteX3" fmla="*/ 0 w 8174413"/>
              <a:gd name="connsiteY3" fmla="*/ 683933 h 683933"/>
              <a:gd name="connsiteX4" fmla="*/ 0 w 8174413"/>
              <a:gd name="connsiteY4" fmla="*/ 0 h 683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74413" h="683933">
                <a:moveTo>
                  <a:pt x="0" y="0"/>
                </a:moveTo>
                <a:lnTo>
                  <a:pt x="8174413" y="0"/>
                </a:lnTo>
                <a:lnTo>
                  <a:pt x="8174413" y="683933"/>
                </a:lnTo>
                <a:lnTo>
                  <a:pt x="0" y="683933"/>
                </a:lnTo>
                <a:lnTo>
                  <a:pt x="0" y="0"/>
                </a:lnTo>
                <a:close/>
              </a:path>
            </a:pathLst>
          </a:custGeom>
        </p:spPr>
      </p:pic>
      <p:pic>
        <p:nvPicPr>
          <p:cNvPr id="21" name="Picture 20">
            <a:extLst>
              <a:ext uri="{FF2B5EF4-FFF2-40B4-BE49-F238E27FC236}">
                <a16:creationId xmlns:a16="http://schemas.microsoft.com/office/drawing/2014/main" id="{F22E3D55-F321-BAFA-BB43-847F867F9881}"/>
              </a:ext>
            </a:extLst>
          </p:cNvPr>
          <p:cNvPicPr>
            <a:picLocks noChangeAspect="1"/>
          </p:cNvPicPr>
          <p:nvPr/>
        </p:nvPicPr>
        <p:blipFill rotWithShape="1">
          <a:blip r:embed="rId3"/>
          <a:srcRect l="6036" t="59347" r="4670" b="30680"/>
          <a:stretch/>
        </p:blipFill>
        <p:spPr>
          <a:xfrm>
            <a:off x="1404506" y="4444570"/>
            <a:ext cx="8174413" cy="683933"/>
          </a:xfrm>
          <a:custGeom>
            <a:avLst/>
            <a:gdLst>
              <a:gd name="connsiteX0" fmla="*/ 0 w 8174413"/>
              <a:gd name="connsiteY0" fmla="*/ 0 h 683933"/>
              <a:gd name="connsiteX1" fmla="*/ 8174413 w 8174413"/>
              <a:gd name="connsiteY1" fmla="*/ 0 h 683933"/>
              <a:gd name="connsiteX2" fmla="*/ 8174413 w 8174413"/>
              <a:gd name="connsiteY2" fmla="*/ 683933 h 683933"/>
              <a:gd name="connsiteX3" fmla="*/ 0 w 8174413"/>
              <a:gd name="connsiteY3" fmla="*/ 683933 h 683933"/>
              <a:gd name="connsiteX4" fmla="*/ 0 w 8174413"/>
              <a:gd name="connsiteY4" fmla="*/ 0 h 683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74413" h="683933">
                <a:moveTo>
                  <a:pt x="0" y="0"/>
                </a:moveTo>
                <a:lnTo>
                  <a:pt x="8174413" y="0"/>
                </a:lnTo>
                <a:lnTo>
                  <a:pt x="8174413" y="683933"/>
                </a:lnTo>
                <a:lnTo>
                  <a:pt x="0" y="683933"/>
                </a:lnTo>
                <a:lnTo>
                  <a:pt x="0" y="0"/>
                </a:lnTo>
                <a:close/>
              </a:path>
            </a:pathLst>
          </a:custGeom>
        </p:spPr>
      </p:pic>
      <p:pic>
        <p:nvPicPr>
          <p:cNvPr id="20" name="Picture 19">
            <a:extLst>
              <a:ext uri="{FF2B5EF4-FFF2-40B4-BE49-F238E27FC236}">
                <a16:creationId xmlns:a16="http://schemas.microsoft.com/office/drawing/2014/main" id="{ACB92479-8D35-A3DB-E62C-9D34088C44DC}"/>
              </a:ext>
            </a:extLst>
          </p:cNvPr>
          <p:cNvPicPr>
            <a:picLocks noChangeAspect="1"/>
          </p:cNvPicPr>
          <p:nvPr/>
        </p:nvPicPr>
        <p:blipFill rotWithShape="1">
          <a:blip r:embed="rId3"/>
          <a:srcRect l="5574" t="70623" r="5132" b="19405"/>
          <a:stretch/>
        </p:blipFill>
        <p:spPr>
          <a:xfrm>
            <a:off x="1362150" y="5217838"/>
            <a:ext cx="8174413" cy="683933"/>
          </a:xfrm>
          <a:custGeom>
            <a:avLst/>
            <a:gdLst>
              <a:gd name="connsiteX0" fmla="*/ 0 w 8174413"/>
              <a:gd name="connsiteY0" fmla="*/ 0 h 683933"/>
              <a:gd name="connsiteX1" fmla="*/ 8174413 w 8174413"/>
              <a:gd name="connsiteY1" fmla="*/ 0 h 683933"/>
              <a:gd name="connsiteX2" fmla="*/ 8174413 w 8174413"/>
              <a:gd name="connsiteY2" fmla="*/ 683933 h 683933"/>
              <a:gd name="connsiteX3" fmla="*/ 0 w 8174413"/>
              <a:gd name="connsiteY3" fmla="*/ 683933 h 683933"/>
              <a:gd name="connsiteX4" fmla="*/ 0 w 8174413"/>
              <a:gd name="connsiteY4" fmla="*/ 0 h 683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74413" h="683933">
                <a:moveTo>
                  <a:pt x="0" y="0"/>
                </a:moveTo>
                <a:lnTo>
                  <a:pt x="8174413" y="0"/>
                </a:lnTo>
                <a:lnTo>
                  <a:pt x="8174413" y="683933"/>
                </a:lnTo>
                <a:lnTo>
                  <a:pt x="0" y="683933"/>
                </a:lnTo>
                <a:lnTo>
                  <a:pt x="0" y="0"/>
                </a:lnTo>
                <a:close/>
              </a:path>
            </a:pathLst>
          </a:custGeom>
        </p:spPr>
      </p:pic>
      <p:pic>
        <p:nvPicPr>
          <p:cNvPr id="19" name="Picture 18">
            <a:extLst>
              <a:ext uri="{FF2B5EF4-FFF2-40B4-BE49-F238E27FC236}">
                <a16:creationId xmlns:a16="http://schemas.microsoft.com/office/drawing/2014/main" id="{547A8402-10C5-789C-42E5-DEEC2D34B0F8}"/>
              </a:ext>
            </a:extLst>
          </p:cNvPr>
          <p:cNvPicPr>
            <a:picLocks noChangeAspect="1"/>
          </p:cNvPicPr>
          <p:nvPr/>
        </p:nvPicPr>
        <p:blipFill rotWithShape="1">
          <a:blip r:embed="rId3"/>
          <a:srcRect l="6036" t="82658" r="4670" b="7369"/>
          <a:stretch/>
        </p:blipFill>
        <p:spPr>
          <a:xfrm>
            <a:off x="1404505" y="6043247"/>
            <a:ext cx="8174413" cy="683933"/>
          </a:xfrm>
          <a:custGeom>
            <a:avLst/>
            <a:gdLst>
              <a:gd name="connsiteX0" fmla="*/ 0 w 8174413"/>
              <a:gd name="connsiteY0" fmla="*/ 0 h 683933"/>
              <a:gd name="connsiteX1" fmla="*/ 8174413 w 8174413"/>
              <a:gd name="connsiteY1" fmla="*/ 0 h 683933"/>
              <a:gd name="connsiteX2" fmla="*/ 8174413 w 8174413"/>
              <a:gd name="connsiteY2" fmla="*/ 683933 h 683933"/>
              <a:gd name="connsiteX3" fmla="*/ 0 w 8174413"/>
              <a:gd name="connsiteY3" fmla="*/ 683933 h 683933"/>
              <a:gd name="connsiteX4" fmla="*/ 0 w 8174413"/>
              <a:gd name="connsiteY4" fmla="*/ 0 h 683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74413" h="683933">
                <a:moveTo>
                  <a:pt x="0" y="0"/>
                </a:moveTo>
                <a:lnTo>
                  <a:pt x="8174413" y="0"/>
                </a:lnTo>
                <a:lnTo>
                  <a:pt x="8174413" y="683933"/>
                </a:lnTo>
                <a:lnTo>
                  <a:pt x="0" y="683933"/>
                </a:lnTo>
                <a:lnTo>
                  <a:pt x="0" y="0"/>
                </a:lnTo>
                <a:close/>
              </a:path>
            </a:pathLst>
          </a:custGeom>
        </p:spPr>
      </p:pic>
      <p:sp>
        <p:nvSpPr>
          <p:cNvPr id="2" name="Title 1">
            <a:extLst>
              <a:ext uri="{FF2B5EF4-FFF2-40B4-BE49-F238E27FC236}">
                <a16:creationId xmlns:a16="http://schemas.microsoft.com/office/drawing/2014/main" id="{22C90D67-847B-9DD1-0BE5-FD69C8346FEC}"/>
              </a:ext>
            </a:extLst>
          </p:cNvPr>
          <p:cNvSpPr>
            <a:spLocks noGrp="1"/>
          </p:cNvSpPr>
          <p:nvPr>
            <p:ph type="title"/>
          </p:nvPr>
        </p:nvSpPr>
        <p:spPr>
          <a:xfrm>
            <a:off x="677334" y="0"/>
            <a:ext cx="8596668" cy="1320800"/>
          </a:xfrm>
        </p:spPr>
        <p:txBody>
          <a:bodyPr/>
          <a:lstStyle/>
          <a:p>
            <a:pPr algn="ctr"/>
            <a:r>
              <a:rPr lang="en-US" dirty="0"/>
              <a:t>Timeline</a:t>
            </a:r>
          </a:p>
        </p:txBody>
      </p:sp>
      <p:sp>
        <p:nvSpPr>
          <p:cNvPr id="6" name="TextBox 5">
            <a:extLst>
              <a:ext uri="{FF2B5EF4-FFF2-40B4-BE49-F238E27FC236}">
                <a16:creationId xmlns:a16="http://schemas.microsoft.com/office/drawing/2014/main" id="{175501EA-A2A2-554A-0CC0-F63A01D18BF3}"/>
              </a:ext>
            </a:extLst>
          </p:cNvPr>
          <p:cNvSpPr txBox="1"/>
          <p:nvPr/>
        </p:nvSpPr>
        <p:spPr>
          <a:xfrm>
            <a:off x="9536562" y="0"/>
            <a:ext cx="2535382" cy="1384995"/>
          </a:xfrm>
          <a:prstGeom prst="rect">
            <a:avLst/>
          </a:prstGeom>
          <a:noFill/>
        </p:spPr>
        <p:txBody>
          <a:bodyPr wrap="square" rtlCol="0">
            <a:spAutoFit/>
          </a:bodyPr>
          <a:lstStyle/>
          <a:p>
            <a:r>
              <a:rPr lang="en-US" dirty="0">
                <a:solidFill>
                  <a:schemeClr val="tx1"/>
                </a:solidFill>
              </a:rPr>
              <a:t>https://students-residents.aamc.org/eras-tools-and-worksheets-fellowship-applicants/2025-eras-fellowship-application-timeline</a:t>
            </a:r>
          </a:p>
        </p:txBody>
      </p:sp>
    </p:spTree>
    <p:extLst>
      <p:ext uri="{BB962C8B-B14F-4D97-AF65-F5344CB8AC3E}">
        <p14:creationId xmlns:p14="http://schemas.microsoft.com/office/powerpoint/2010/main" val="2034439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mph" presetSubtype="0" nodeType="clickEffect">
                                  <p:stCondLst>
                                    <p:cond delay="0"/>
                                  </p:stCondLst>
                                  <p:childTnLst>
                                    <p:set>
                                      <p:cBhvr>
                                        <p:cTn id="10" dur="indefinite"/>
                                        <p:tgtEl>
                                          <p:spTgt spid="26"/>
                                        </p:tgtEl>
                                        <p:attrNameLst>
                                          <p:attrName>style.opacity</p:attrName>
                                        </p:attrNameLst>
                                      </p:cBhvr>
                                      <p:to>
                                        <p:strVal val="0.25"/>
                                      </p:to>
                                    </p:set>
                                    <p:animEffect filter="image" prLst="opacity: 0.25">
                                      <p:cBhvr rctx="IE">
                                        <p:cTn id="11" dur="indefinite"/>
                                        <p:tgtEl>
                                          <p:spTgt spid="26"/>
                                        </p:tgtEl>
                                      </p:cBhvr>
                                    </p:animEffect>
                                  </p:childTnLst>
                                </p:cTn>
                              </p:par>
                              <p:par>
                                <p:cTn id="12" presetID="1" presetClass="entr" presetSubtype="0" fill="hold" nodeType="withEffect">
                                  <p:stCondLst>
                                    <p:cond delay="0"/>
                                  </p:stCondLst>
                                  <p:childTnLst>
                                    <p:set>
                                      <p:cBhvr>
                                        <p:cTn id="13" dur="1" fill="hold">
                                          <p:stCondLst>
                                            <p:cond delay="0"/>
                                          </p:stCondLst>
                                        </p:cTn>
                                        <p:tgtEl>
                                          <p:spTgt spid="2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9" presetClass="emph" presetSubtype="0" nodeType="clickEffect">
                                  <p:stCondLst>
                                    <p:cond delay="0"/>
                                  </p:stCondLst>
                                  <p:childTnLst>
                                    <p:set>
                                      <p:cBhvr>
                                        <p:cTn id="17" dur="indefinite"/>
                                        <p:tgtEl>
                                          <p:spTgt spid="25"/>
                                        </p:tgtEl>
                                        <p:attrNameLst>
                                          <p:attrName>style.opacity</p:attrName>
                                        </p:attrNameLst>
                                      </p:cBhvr>
                                      <p:to>
                                        <p:strVal val="0.25"/>
                                      </p:to>
                                    </p:set>
                                    <p:animEffect filter="image" prLst="opacity: 0.25">
                                      <p:cBhvr rctx="IE">
                                        <p:cTn id="18" dur="indefinite"/>
                                        <p:tgtEl>
                                          <p:spTgt spid="25"/>
                                        </p:tgtEl>
                                      </p:cBhvr>
                                    </p:animEffect>
                                  </p:childTnLst>
                                </p:cTn>
                              </p:par>
                              <p:par>
                                <p:cTn id="19" presetID="1" presetClass="entr" presetSubtype="0"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9" presetClass="emph" presetSubtype="0" nodeType="clickEffect">
                                  <p:stCondLst>
                                    <p:cond delay="0"/>
                                  </p:stCondLst>
                                  <p:childTnLst>
                                    <p:set>
                                      <p:cBhvr>
                                        <p:cTn id="24" dur="indefinite"/>
                                        <p:tgtEl>
                                          <p:spTgt spid="24"/>
                                        </p:tgtEl>
                                        <p:attrNameLst>
                                          <p:attrName>style.opacity</p:attrName>
                                        </p:attrNameLst>
                                      </p:cBhvr>
                                      <p:to>
                                        <p:strVal val="0.25"/>
                                      </p:to>
                                    </p:set>
                                    <p:animEffect filter="image" prLst="opacity: 0.25">
                                      <p:cBhvr rctx="IE">
                                        <p:cTn id="25" dur="indefinite"/>
                                        <p:tgtEl>
                                          <p:spTgt spid="24"/>
                                        </p:tgtEl>
                                      </p:cBhvr>
                                    </p:animEffect>
                                  </p:childTnLst>
                                </p:cTn>
                              </p:par>
                              <p:par>
                                <p:cTn id="26" presetID="1" presetClass="entr" presetSubtype="0" fill="hold" nodeType="withEffect">
                                  <p:stCondLst>
                                    <p:cond delay="0"/>
                                  </p:stCondLst>
                                  <p:childTnLst>
                                    <p:set>
                                      <p:cBhvr>
                                        <p:cTn id="27" dur="1" fill="hold">
                                          <p:stCondLst>
                                            <p:cond delay="0"/>
                                          </p:stCondLst>
                                        </p:cTn>
                                        <p:tgtEl>
                                          <p:spTgt spid="23"/>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9" presetClass="emph" presetSubtype="0" nodeType="clickEffect">
                                  <p:stCondLst>
                                    <p:cond delay="0"/>
                                  </p:stCondLst>
                                  <p:childTnLst>
                                    <p:set>
                                      <p:cBhvr>
                                        <p:cTn id="31" dur="indefinite"/>
                                        <p:tgtEl>
                                          <p:spTgt spid="23"/>
                                        </p:tgtEl>
                                        <p:attrNameLst>
                                          <p:attrName>style.opacity</p:attrName>
                                        </p:attrNameLst>
                                      </p:cBhvr>
                                      <p:to>
                                        <p:strVal val="0.25"/>
                                      </p:to>
                                    </p:set>
                                    <p:animEffect filter="image" prLst="opacity: 0.25">
                                      <p:cBhvr rctx="IE">
                                        <p:cTn id="32" dur="indefinite"/>
                                        <p:tgtEl>
                                          <p:spTgt spid="23"/>
                                        </p:tgtEl>
                                      </p:cBhvr>
                                    </p:animEffect>
                                  </p:childTnLst>
                                </p:cTn>
                              </p:par>
                              <p:par>
                                <p:cTn id="33" presetID="1" presetClass="entr" presetSubtype="0" fill="hold"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9" presetClass="emph" presetSubtype="0" nodeType="clickEffect">
                                  <p:stCondLst>
                                    <p:cond delay="0"/>
                                  </p:stCondLst>
                                  <p:childTnLst>
                                    <p:set>
                                      <p:cBhvr>
                                        <p:cTn id="38" dur="indefinite"/>
                                        <p:tgtEl>
                                          <p:spTgt spid="22"/>
                                        </p:tgtEl>
                                        <p:attrNameLst>
                                          <p:attrName>style.opacity</p:attrName>
                                        </p:attrNameLst>
                                      </p:cBhvr>
                                      <p:to>
                                        <p:strVal val="0.5"/>
                                      </p:to>
                                    </p:set>
                                    <p:animEffect filter="image" prLst="opacity: 0.5">
                                      <p:cBhvr rctx="IE">
                                        <p:cTn id="39" dur="indefinite"/>
                                        <p:tgtEl>
                                          <p:spTgt spid="22"/>
                                        </p:tgtEl>
                                      </p:cBhvr>
                                    </p:animEffect>
                                  </p:childTnLst>
                                </p:cTn>
                              </p:par>
                              <p:par>
                                <p:cTn id="40" presetID="1" presetClass="entr" presetSubtype="0" fill="hold" nodeType="withEffect">
                                  <p:stCondLst>
                                    <p:cond delay="0"/>
                                  </p:stCondLst>
                                  <p:childTnLst>
                                    <p:set>
                                      <p:cBhvr>
                                        <p:cTn id="41" dur="1" fill="hold">
                                          <p:stCondLst>
                                            <p:cond delay="0"/>
                                          </p:stCondLst>
                                        </p:cTn>
                                        <p:tgtEl>
                                          <p:spTgt spid="21"/>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9" presetClass="emph" presetSubtype="0" nodeType="clickEffect">
                                  <p:stCondLst>
                                    <p:cond delay="0"/>
                                  </p:stCondLst>
                                  <p:childTnLst>
                                    <p:set>
                                      <p:cBhvr>
                                        <p:cTn id="45" dur="indefinite"/>
                                        <p:tgtEl>
                                          <p:spTgt spid="21"/>
                                        </p:tgtEl>
                                        <p:attrNameLst>
                                          <p:attrName>style.opacity</p:attrName>
                                        </p:attrNameLst>
                                      </p:cBhvr>
                                      <p:to>
                                        <p:strVal val="0.25"/>
                                      </p:to>
                                    </p:set>
                                    <p:animEffect filter="image" prLst="opacity: 0.25">
                                      <p:cBhvr rctx="IE">
                                        <p:cTn id="46" dur="indefinite"/>
                                        <p:tgtEl>
                                          <p:spTgt spid="21"/>
                                        </p:tgtEl>
                                      </p:cBhvr>
                                    </p:animEffect>
                                  </p:childTnLst>
                                </p:cTn>
                              </p:par>
                              <p:par>
                                <p:cTn id="47" presetID="1" presetClass="entr" presetSubtype="0" fill="hold" nodeType="withEffect">
                                  <p:stCondLst>
                                    <p:cond delay="0"/>
                                  </p:stCondLst>
                                  <p:childTnLst>
                                    <p:set>
                                      <p:cBhvr>
                                        <p:cTn id="48" dur="1" fill="hold">
                                          <p:stCondLst>
                                            <p:cond delay="0"/>
                                          </p:stCondLst>
                                        </p:cTn>
                                        <p:tgtEl>
                                          <p:spTgt spid="20"/>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9" presetClass="emph" presetSubtype="0" nodeType="clickEffect">
                                  <p:stCondLst>
                                    <p:cond delay="0"/>
                                  </p:stCondLst>
                                  <p:childTnLst>
                                    <p:set>
                                      <p:cBhvr>
                                        <p:cTn id="52" dur="indefinite"/>
                                        <p:tgtEl>
                                          <p:spTgt spid="20"/>
                                        </p:tgtEl>
                                        <p:attrNameLst>
                                          <p:attrName>style.opacity</p:attrName>
                                        </p:attrNameLst>
                                      </p:cBhvr>
                                      <p:to>
                                        <p:strVal val="0.25"/>
                                      </p:to>
                                    </p:set>
                                    <p:animEffect filter="image" prLst="opacity: 0.25">
                                      <p:cBhvr rctx="IE">
                                        <p:cTn id="53" dur="indefinite"/>
                                        <p:tgtEl>
                                          <p:spTgt spid="20"/>
                                        </p:tgtEl>
                                      </p:cBhvr>
                                    </p:animEffect>
                                  </p:childTnLst>
                                </p:cTn>
                              </p:par>
                              <p:par>
                                <p:cTn id="54" presetID="1" presetClass="entr" presetSubtype="0" fill="hold" nodeType="withEffect">
                                  <p:stCondLst>
                                    <p:cond delay="0"/>
                                  </p:stCondLst>
                                  <p:childTnLst>
                                    <p:set>
                                      <p:cBhvr>
                                        <p:cTn id="55"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215E5-FAE0-0472-C989-B9123C531D95}"/>
              </a:ext>
            </a:extLst>
          </p:cNvPr>
          <p:cNvSpPr>
            <a:spLocks noGrp="1"/>
          </p:cNvSpPr>
          <p:nvPr>
            <p:ph type="title"/>
          </p:nvPr>
        </p:nvSpPr>
        <p:spPr/>
        <p:txBody>
          <a:bodyPr/>
          <a:lstStyle/>
          <a:p>
            <a:pPr algn="ctr"/>
            <a:r>
              <a:rPr lang="en-US" dirty="0"/>
              <a:t>Step 3: Application</a:t>
            </a:r>
          </a:p>
        </p:txBody>
      </p:sp>
      <p:sp>
        <p:nvSpPr>
          <p:cNvPr id="3" name="Text Placeholder 2">
            <a:extLst>
              <a:ext uri="{FF2B5EF4-FFF2-40B4-BE49-F238E27FC236}">
                <a16:creationId xmlns:a16="http://schemas.microsoft.com/office/drawing/2014/main" id="{33C79E95-6F23-C615-4E49-8EC464C32F3B}"/>
              </a:ext>
            </a:extLst>
          </p:cNvPr>
          <p:cNvSpPr>
            <a:spLocks noGrp="1"/>
          </p:cNvSpPr>
          <p:nvPr>
            <p:ph type="body" idx="1"/>
          </p:nvPr>
        </p:nvSpPr>
        <p:spPr>
          <a:xfrm>
            <a:off x="843589" y="1323571"/>
            <a:ext cx="10303778" cy="5534429"/>
          </a:xfrm>
        </p:spPr>
        <p:txBody>
          <a:bodyPr>
            <a:normAutofit/>
          </a:bodyPr>
          <a:lstStyle/>
          <a:p>
            <a:pPr marL="342900" lvl="0" indent="-342900" algn="l" rtl="0">
              <a:lnSpc>
                <a:spcPct val="150000"/>
              </a:lnSpc>
              <a:spcBef>
                <a:spcPts val="1000"/>
              </a:spcBef>
              <a:spcAft>
                <a:spcPts val="0"/>
              </a:spcAft>
              <a:buSzPts val="2080"/>
              <a:buChar char="►"/>
            </a:pPr>
            <a:r>
              <a:rPr lang="en-US" sz="2800" dirty="0">
                <a:solidFill>
                  <a:schemeClr val="tx1"/>
                </a:solidFill>
              </a:rPr>
              <a:t>Register on </a:t>
            </a:r>
            <a:r>
              <a:rPr lang="en-US" sz="2800" u="sng" dirty="0" err="1">
                <a:solidFill>
                  <a:srgbClr val="5FCBEF"/>
                </a:solidFill>
                <a:hlinkClick r:id="rId2">
                  <a:extLst>
                    <a:ext uri="{A12FA001-AC4F-418D-AE19-62706E023703}">
                      <ahyp:hlinkClr xmlns:ahyp="http://schemas.microsoft.com/office/drawing/2018/hyperlinkcolor" val="tx"/>
                    </a:ext>
                  </a:extLst>
                </a:hlinkClick>
              </a:rPr>
              <a:t>MyERAS</a:t>
            </a:r>
            <a:r>
              <a:rPr lang="en-US" sz="2800" dirty="0">
                <a:solidFill>
                  <a:schemeClr val="tx1"/>
                </a:solidFill>
              </a:rPr>
              <a:t> </a:t>
            </a:r>
          </a:p>
          <a:p>
            <a:pPr marL="342900" lvl="0" indent="-342900" algn="l" rtl="0">
              <a:lnSpc>
                <a:spcPct val="150000"/>
              </a:lnSpc>
              <a:spcBef>
                <a:spcPts val="1000"/>
              </a:spcBef>
              <a:spcAft>
                <a:spcPts val="0"/>
              </a:spcAft>
              <a:buSzPts val="2080"/>
              <a:buChar char="►"/>
            </a:pPr>
            <a:r>
              <a:rPr lang="en-US" sz="2400" dirty="0">
                <a:solidFill>
                  <a:schemeClr val="tx1"/>
                </a:solidFill>
                <a:hlinkClick r:id="rId3">
                  <a:extLst>
                    <a:ext uri="{A12FA001-AC4F-418D-AE19-62706E023703}">
                      <ahyp:hlinkClr xmlns:ahyp="http://schemas.microsoft.com/office/drawing/2018/hyperlinkcolor" val="tx"/>
                    </a:ext>
                  </a:extLst>
                </a:hlinkClick>
              </a:rPr>
              <a:t>https://myeras.aamc.org/myeras-web/</a:t>
            </a:r>
            <a:endParaRPr lang="en-US" sz="2400" dirty="0">
              <a:solidFill>
                <a:schemeClr val="tx1"/>
              </a:solidFill>
            </a:endParaRPr>
          </a:p>
          <a:p>
            <a:pPr marL="342900" lvl="0" indent="-342900" algn="l" rtl="0">
              <a:lnSpc>
                <a:spcPct val="150000"/>
              </a:lnSpc>
              <a:spcBef>
                <a:spcPts val="1000"/>
              </a:spcBef>
              <a:spcAft>
                <a:spcPts val="0"/>
              </a:spcAft>
              <a:buSzPts val="2080"/>
              <a:buChar char="►"/>
            </a:pPr>
            <a:r>
              <a:rPr lang="en-US" sz="2800" dirty="0">
                <a:solidFill>
                  <a:schemeClr val="tx1"/>
                </a:solidFill>
              </a:rPr>
              <a:t>Register </a:t>
            </a:r>
            <a:r>
              <a:rPr lang="en-US" sz="2800" dirty="0">
                <a:solidFill>
                  <a:srgbClr val="5FCBEF"/>
                </a:solidFill>
              </a:rPr>
              <a:t>AAMC</a:t>
            </a:r>
            <a:r>
              <a:rPr lang="en-US" sz="2800" dirty="0">
                <a:solidFill>
                  <a:schemeClr val="tx1"/>
                </a:solidFill>
              </a:rPr>
              <a:t> account</a:t>
            </a:r>
          </a:p>
          <a:p>
            <a:pPr marL="342900" lvl="0" indent="-342900" algn="l" rtl="0">
              <a:lnSpc>
                <a:spcPct val="150000"/>
              </a:lnSpc>
              <a:spcBef>
                <a:spcPts val="1000"/>
              </a:spcBef>
              <a:spcAft>
                <a:spcPts val="0"/>
              </a:spcAft>
              <a:buSzPts val="2080"/>
              <a:buChar char="►"/>
            </a:pPr>
            <a:r>
              <a:rPr lang="en-US" sz="2800" dirty="0">
                <a:solidFill>
                  <a:schemeClr val="tx1"/>
                </a:solidFill>
              </a:rPr>
              <a:t>Register </a:t>
            </a:r>
            <a:r>
              <a:rPr lang="en-US" sz="2800" dirty="0">
                <a:solidFill>
                  <a:srgbClr val="5FCBEF"/>
                </a:solidFill>
              </a:rPr>
              <a:t>ERAS token </a:t>
            </a:r>
            <a:r>
              <a:rPr lang="en-US" sz="2800" dirty="0">
                <a:solidFill>
                  <a:schemeClr val="tx1"/>
                </a:solidFill>
              </a:rPr>
              <a:t>to the AAMC account</a:t>
            </a:r>
          </a:p>
          <a:p>
            <a:pPr marL="342900" lvl="0" indent="-342900" algn="l" rtl="0">
              <a:lnSpc>
                <a:spcPct val="150000"/>
              </a:lnSpc>
              <a:spcBef>
                <a:spcPts val="1000"/>
              </a:spcBef>
              <a:spcAft>
                <a:spcPts val="0"/>
              </a:spcAft>
              <a:buSzPts val="2080"/>
              <a:buChar char="►"/>
            </a:pPr>
            <a:r>
              <a:rPr lang="en-US" sz="2800" dirty="0">
                <a:solidFill>
                  <a:schemeClr val="tx1"/>
                </a:solidFill>
              </a:rPr>
              <a:t>Register for </a:t>
            </a:r>
            <a:r>
              <a:rPr lang="en-US" sz="2800" dirty="0">
                <a:solidFill>
                  <a:srgbClr val="5FCBEF"/>
                </a:solidFill>
              </a:rPr>
              <a:t>NRMP</a:t>
            </a:r>
            <a:r>
              <a:rPr lang="en-US" sz="2800" dirty="0">
                <a:solidFill>
                  <a:schemeClr val="tx1"/>
                </a:solidFill>
              </a:rPr>
              <a:t> Match Service </a:t>
            </a:r>
          </a:p>
          <a:p>
            <a:pPr marL="342900" lvl="0" indent="-342900" algn="l" rtl="0">
              <a:lnSpc>
                <a:spcPct val="150000"/>
              </a:lnSpc>
              <a:spcBef>
                <a:spcPts val="1000"/>
              </a:spcBef>
              <a:spcAft>
                <a:spcPts val="0"/>
              </a:spcAft>
              <a:buSzPts val="2080"/>
              <a:buChar char="►"/>
            </a:pPr>
            <a:r>
              <a:rPr lang="en-US" sz="2400" dirty="0">
                <a:solidFill>
                  <a:schemeClr val="tx1"/>
                </a:solidFill>
                <a:hlinkClick r:id="rId4">
                  <a:extLst>
                    <a:ext uri="{A12FA001-AC4F-418D-AE19-62706E023703}">
                      <ahyp:hlinkClr xmlns:ahyp="http://schemas.microsoft.com/office/drawing/2018/hyperlinkcolor" val="tx"/>
                    </a:ext>
                  </a:extLst>
                </a:hlinkClick>
              </a:rPr>
              <a:t>https://www.nrmp.org/fellowship-applicants/participating-fellowships/medicine-and-pediatric-specialties-match/</a:t>
            </a:r>
            <a:r>
              <a:rPr lang="en-US" sz="2400" dirty="0">
                <a:solidFill>
                  <a:schemeClr val="tx1"/>
                </a:solidFill>
              </a:rPr>
              <a:t> </a:t>
            </a:r>
          </a:p>
          <a:p>
            <a:pPr marL="342900" lvl="0" indent="-342900" algn="l" rtl="0">
              <a:lnSpc>
                <a:spcPct val="150000"/>
              </a:lnSpc>
              <a:spcBef>
                <a:spcPts val="1000"/>
              </a:spcBef>
              <a:spcAft>
                <a:spcPts val="0"/>
              </a:spcAft>
              <a:buSzPts val="2080"/>
              <a:buChar char="►"/>
            </a:pPr>
            <a:endParaRPr lang="en-US" sz="1400" dirty="0"/>
          </a:p>
          <a:p>
            <a:endParaRPr lang="en-US" dirty="0"/>
          </a:p>
        </p:txBody>
      </p:sp>
    </p:spTree>
    <p:extLst>
      <p:ext uri="{BB962C8B-B14F-4D97-AF65-F5344CB8AC3E}">
        <p14:creationId xmlns:p14="http://schemas.microsoft.com/office/powerpoint/2010/main" val="3616419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5"/>
          <p:cNvSpPr txBox="1">
            <a:spLocks noGrp="1"/>
          </p:cNvSpPr>
          <p:nvPr>
            <p:ph type="title"/>
          </p:nvPr>
        </p:nvSpPr>
        <p:spPr>
          <a:xfrm>
            <a:off x="769931" y="385010"/>
            <a:ext cx="8596668" cy="13208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Clr>
                <a:schemeClr val="accent1"/>
              </a:buClr>
              <a:buSzPts val="3600"/>
              <a:buFont typeface="Trebuchet MS"/>
              <a:buNone/>
            </a:pPr>
            <a:r>
              <a:rPr lang="en-US" b="1" dirty="0"/>
              <a:t>STEP 3: Application</a:t>
            </a:r>
            <a:endParaRPr dirty="0"/>
          </a:p>
        </p:txBody>
      </p:sp>
      <p:sp>
        <p:nvSpPr>
          <p:cNvPr id="181" name="Google Shape;181;p15"/>
          <p:cNvSpPr txBox="1">
            <a:spLocks noGrp="1"/>
          </p:cNvSpPr>
          <p:nvPr>
            <p:ph type="body" idx="1"/>
          </p:nvPr>
        </p:nvSpPr>
        <p:spPr>
          <a:xfrm>
            <a:off x="769931" y="1194816"/>
            <a:ext cx="8596668" cy="5470679"/>
          </a:xfrm>
          <a:prstGeom prst="rect">
            <a:avLst/>
          </a:prstGeom>
          <a:noFill/>
          <a:ln>
            <a:noFill/>
          </a:ln>
        </p:spPr>
        <p:txBody>
          <a:bodyPr spcFirstLastPara="1" wrap="square" lIns="91425" tIns="45700" rIns="91425" bIns="45700" anchor="t" anchorCtr="0">
            <a:normAutofit/>
          </a:bodyPr>
          <a:lstStyle/>
          <a:p>
            <a:pPr marL="342900" lvl="0" indent="-342900" algn="l" rtl="0">
              <a:lnSpc>
                <a:spcPct val="150000"/>
              </a:lnSpc>
              <a:spcBef>
                <a:spcPts val="0"/>
              </a:spcBef>
              <a:spcAft>
                <a:spcPts val="0"/>
              </a:spcAft>
              <a:buSzPts val="2080"/>
              <a:buChar char="►"/>
            </a:pPr>
            <a:r>
              <a:rPr lang="en-US" sz="2600" dirty="0"/>
              <a:t>Purchase ERAS</a:t>
            </a:r>
            <a:r>
              <a:rPr lang="en-US" sz="2600" baseline="30000" dirty="0"/>
              <a:t>®</a:t>
            </a:r>
            <a:r>
              <a:rPr lang="en-US" sz="2600" dirty="0"/>
              <a:t> Fellowships Documents Office Token (June 6th) $165 for </a:t>
            </a:r>
            <a:r>
              <a:rPr lang="en-US" sz="3600" b="1" dirty="0">
                <a:solidFill>
                  <a:srgbClr val="2F76A4"/>
                </a:solidFill>
              </a:rPr>
              <a:t>2025</a:t>
            </a:r>
            <a:endParaRPr lang="en-US" sz="2600" b="1" dirty="0">
              <a:solidFill>
                <a:srgbClr val="2F76A4"/>
              </a:solidFill>
            </a:endParaRPr>
          </a:p>
          <a:p>
            <a:pPr marL="342900" lvl="0" indent="-342900" algn="l" rtl="0">
              <a:lnSpc>
                <a:spcPct val="150000"/>
              </a:lnSpc>
              <a:spcBef>
                <a:spcPts val="0"/>
              </a:spcBef>
              <a:spcAft>
                <a:spcPts val="0"/>
              </a:spcAft>
              <a:buSzPts val="2080"/>
              <a:buChar char="►"/>
            </a:pPr>
            <a:r>
              <a:rPr lang="en-US" sz="2600" dirty="0">
                <a:hlinkClick r:id="rId3"/>
              </a:rPr>
              <a:t>https://www.erasfellowshipdocuments.org/</a:t>
            </a:r>
            <a:r>
              <a:rPr lang="en-US" sz="2600" dirty="0"/>
              <a:t> </a:t>
            </a:r>
          </a:p>
          <a:p>
            <a:pPr marL="342900" lvl="0" indent="-342900" algn="l" rtl="0">
              <a:lnSpc>
                <a:spcPct val="150000"/>
              </a:lnSpc>
              <a:spcBef>
                <a:spcPts val="0"/>
              </a:spcBef>
              <a:spcAft>
                <a:spcPts val="0"/>
              </a:spcAft>
              <a:buSzPts val="2080"/>
              <a:buChar char="►"/>
            </a:pPr>
            <a:r>
              <a:rPr lang="en-US" sz="2600" dirty="0"/>
              <a:t>Additional fee for each program</a:t>
            </a:r>
          </a:p>
          <a:p>
            <a:pPr marL="342900" indent="-342900">
              <a:lnSpc>
                <a:spcPct val="150000"/>
              </a:lnSpc>
              <a:spcBef>
                <a:spcPts val="0"/>
              </a:spcBef>
              <a:buSzPts val="2080"/>
            </a:pPr>
            <a:r>
              <a:rPr lang="en-US" sz="2800" u="sng" dirty="0">
                <a:solidFill>
                  <a:schemeClr val="dk1"/>
                </a:solidFill>
              </a:rPr>
              <a:t>https://students-residents.aamc.org/applying-fellowships-eras/fees-eras-fellowship-applications</a:t>
            </a:r>
            <a:endParaRPr lang="en-US" sz="2800" dirty="0">
              <a:solidFill>
                <a:schemeClr val="dk1"/>
              </a:solidFill>
            </a:endParaRPr>
          </a:p>
          <a:p>
            <a:pPr marL="342900" lvl="0" indent="-342900" algn="l" rtl="0">
              <a:lnSpc>
                <a:spcPct val="150000"/>
              </a:lnSpc>
              <a:spcBef>
                <a:spcPts val="0"/>
              </a:spcBef>
              <a:spcAft>
                <a:spcPts val="0"/>
              </a:spcAft>
              <a:buSzPts val="2080"/>
              <a:buChar char="►"/>
            </a:pPr>
            <a:endParaRPr lang="en-US" sz="2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B0F96B7-B1D6-5D46-E8FE-F4822C1E188D}"/>
              </a:ext>
            </a:extLst>
          </p:cNvPr>
          <p:cNvSpPr>
            <a:spLocks noGrp="1"/>
          </p:cNvSpPr>
          <p:nvPr>
            <p:ph type="body" idx="1"/>
          </p:nvPr>
        </p:nvSpPr>
        <p:spPr>
          <a:xfrm>
            <a:off x="0" y="2177215"/>
            <a:ext cx="3344756" cy="4414778"/>
          </a:xfrm>
        </p:spPr>
        <p:txBody>
          <a:bodyPr>
            <a:normAutofit/>
          </a:bodyPr>
          <a:lstStyle/>
          <a:p>
            <a:pPr marL="137160" indent="0" algn="ctr">
              <a:buNone/>
            </a:pPr>
            <a:r>
              <a:rPr lang="en-US" sz="2800" dirty="0">
                <a:solidFill>
                  <a:srgbClr val="2F76A4"/>
                </a:solidFill>
              </a:rPr>
              <a:t>$165 </a:t>
            </a:r>
            <a:r>
              <a:rPr lang="en-US" sz="2800" dirty="0"/>
              <a:t>baseline cost </a:t>
            </a:r>
          </a:p>
          <a:p>
            <a:pPr marL="137160" indent="0" algn="ctr">
              <a:buNone/>
            </a:pPr>
            <a:r>
              <a:rPr lang="en-US" sz="2800" dirty="0"/>
              <a:t>+</a:t>
            </a:r>
          </a:p>
          <a:p>
            <a:pPr marL="137160" indent="0" algn="ctr">
              <a:buNone/>
            </a:pPr>
            <a:r>
              <a:rPr lang="en-US" sz="2800" dirty="0"/>
              <a:t>cost per programs</a:t>
            </a:r>
          </a:p>
        </p:txBody>
      </p:sp>
      <p:pic>
        <p:nvPicPr>
          <p:cNvPr id="4" name="Google Shape;189;p17">
            <a:extLst>
              <a:ext uri="{FF2B5EF4-FFF2-40B4-BE49-F238E27FC236}">
                <a16:creationId xmlns:a16="http://schemas.microsoft.com/office/drawing/2014/main" id="{C9C32AFF-7E19-A25B-7410-A75C03155A7C}"/>
              </a:ext>
            </a:extLst>
          </p:cNvPr>
          <p:cNvPicPr preferRelativeResize="0"/>
          <p:nvPr/>
        </p:nvPicPr>
        <p:blipFill rotWithShape="1">
          <a:blip r:embed="rId3">
            <a:alphaModFix/>
          </a:blip>
          <a:srcRect l="11978" t="30724" r="39121" b="7052"/>
          <a:stretch/>
        </p:blipFill>
        <p:spPr>
          <a:xfrm>
            <a:off x="3523327" y="162754"/>
            <a:ext cx="8490102" cy="6532491"/>
          </a:xfrm>
          <a:prstGeom prst="rect">
            <a:avLst/>
          </a:prstGeom>
          <a:noFill/>
          <a:ln>
            <a:noFill/>
          </a:ln>
        </p:spPr>
      </p:pic>
    </p:spTree>
    <p:extLst>
      <p:ext uri="{BB962C8B-B14F-4D97-AF65-F5344CB8AC3E}">
        <p14:creationId xmlns:p14="http://schemas.microsoft.com/office/powerpoint/2010/main" val="31659875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BF9C2-19B9-2ACE-7DBD-AF214906F4C0}"/>
              </a:ext>
            </a:extLst>
          </p:cNvPr>
          <p:cNvSpPr>
            <a:spLocks noGrp="1"/>
          </p:cNvSpPr>
          <p:nvPr>
            <p:ph type="title"/>
          </p:nvPr>
        </p:nvSpPr>
        <p:spPr/>
        <p:txBody>
          <a:bodyPr/>
          <a:lstStyle/>
          <a:p>
            <a:pPr algn="ctr"/>
            <a:r>
              <a:rPr lang="en-US" dirty="0"/>
              <a:t>Details of application</a:t>
            </a:r>
          </a:p>
        </p:txBody>
      </p:sp>
      <p:sp>
        <p:nvSpPr>
          <p:cNvPr id="3" name="Text Placeholder 2">
            <a:extLst>
              <a:ext uri="{FF2B5EF4-FFF2-40B4-BE49-F238E27FC236}">
                <a16:creationId xmlns:a16="http://schemas.microsoft.com/office/drawing/2014/main" id="{31AC9C6D-DBA0-D79F-91DD-830B0E4B512F}"/>
              </a:ext>
            </a:extLst>
          </p:cNvPr>
          <p:cNvSpPr>
            <a:spLocks noGrp="1"/>
          </p:cNvSpPr>
          <p:nvPr>
            <p:ph type="body" idx="1"/>
          </p:nvPr>
        </p:nvSpPr>
        <p:spPr>
          <a:xfrm>
            <a:off x="619144" y="1545447"/>
            <a:ext cx="8907241" cy="4622596"/>
          </a:xfrm>
        </p:spPr>
        <p:txBody>
          <a:bodyPr>
            <a:normAutofit fontScale="32500" lnSpcReduction="20000"/>
          </a:bodyPr>
          <a:lstStyle/>
          <a:p>
            <a:pPr marL="628650" lvl="1" indent="-171450" algn="l" rtl="0">
              <a:lnSpc>
                <a:spcPct val="100000"/>
              </a:lnSpc>
              <a:spcBef>
                <a:spcPts val="1000"/>
              </a:spcBef>
              <a:spcAft>
                <a:spcPts val="0"/>
              </a:spcAft>
              <a:buSzPts val="1920"/>
              <a:buFont typeface="Noto Sans Symbols"/>
              <a:buChar char="▪"/>
            </a:pPr>
            <a:r>
              <a:rPr lang="en-US" sz="12800" dirty="0">
                <a:solidFill>
                  <a:schemeClr val="tx1"/>
                </a:solidFill>
              </a:rPr>
              <a:t>Personal statement</a:t>
            </a:r>
          </a:p>
          <a:p>
            <a:pPr marL="628650" lvl="1" indent="-171450" algn="l" rtl="0">
              <a:lnSpc>
                <a:spcPct val="100000"/>
              </a:lnSpc>
              <a:spcBef>
                <a:spcPts val="1000"/>
              </a:spcBef>
              <a:spcAft>
                <a:spcPts val="0"/>
              </a:spcAft>
              <a:buSzPts val="1920"/>
              <a:buFont typeface="Noto Sans Symbols"/>
              <a:buChar char="▪"/>
            </a:pPr>
            <a:r>
              <a:rPr lang="en-US" sz="12800" dirty="0">
                <a:solidFill>
                  <a:schemeClr val="tx1"/>
                </a:solidFill>
              </a:rPr>
              <a:t>Curriculum Vitae</a:t>
            </a:r>
          </a:p>
          <a:p>
            <a:pPr marL="628650" lvl="1" indent="-171450" algn="l" rtl="0">
              <a:lnSpc>
                <a:spcPct val="100000"/>
              </a:lnSpc>
              <a:spcBef>
                <a:spcPts val="1000"/>
              </a:spcBef>
              <a:spcAft>
                <a:spcPts val="0"/>
              </a:spcAft>
              <a:buSzPts val="1920"/>
              <a:buFont typeface="Noto Sans Symbols"/>
              <a:buChar char="▪"/>
            </a:pPr>
            <a:r>
              <a:rPr lang="en-US" sz="12800" dirty="0">
                <a:solidFill>
                  <a:schemeClr val="tx1"/>
                </a:solidFill>
              </a:rPr>
              <a:t>Medical Student Performance Evaluation </a:t>
            </a:r>
            <a:endParaRPr lang="en-US" sz="7200" dirty="0">
              <a:solidFill>
                <a:schemeClr val="tx1"/>
              </a:solidFill>
            </a:endParaRPr>
          </a:p>
          <a:p>
            <a:pPr marL="628650" lvl="1" indent="-171450" algn="l" rtl="0">
              <a:lnSpc>
                <a:spcPct val="100000"/>
              </a:lnSpc>
              <a:spcBef>
                <a:spcPts val="1000"/>
              </a:spcBef>
              <a:spcAft>
                <a:spcPts val="0"/>
              </a:spcAft>
              <a:buSzPts val="1920"/>
              <a:buFont typeface="Noto Sans Symbols"/>
              <a:buChar char="▪"/>
            </a:pPr>
            <a:r>
              <a:rPr lang="en-US" sz="12800" dirty="0">
                <a:solidFill>
                  <a:schemeClr val="tx1"/>
                </a:solidFill>
              </a:rPr>
              <a:t>Medical School Transcript</a:t>
            </a:r>
            <a:endParaRPr lang="en-US" sz="7200" dirty="0">
              <a:solidFill>
                <a:schemeClr val="tx1"/>
              </a:solidFill>
            </a:endParaRPr>
          </a:p>
          <a:p>
            <a:pPr marL="628650" lvl="1" indent="-171450" algn="l" rtl="0">
              <a:lnSpc>
                <a:spcPct val="100000"/>
              </a:lnSpc>
              <a:spcBef>
                <a:spcPts val="1000"/>
              </a:spcBef>
              <a:spcAft>
                <a:spcPts val="0"/>
              </a:spcAft>
              <a:buSzPts val="1920"/>
              <a:buFont typeface="Noto Sans Symbols"/>
              <a:buChar char="▪"/>
            </a:pPr>
            <a:r>
              <a:rPr lang="en-US" sz="12800" dirty="0">
                <a:solidFill>
                  <a:schemeClr val="tx1"/>
                </a:solidFill>
              </a:rPr>
              <a:t>Letters of Recommendation </a:t>
            </a:r>
          </a:p>
          <a:p>
            <a:pPr marL="628650" lvl="1" indent="-171450" algn="l" rtl="0">
              <a:lnSpc>
                <a:spcPct val="100000"/>
              </a:lnSpc>
              <a:spcBef>
                <a:spcPts val="1000"/>
              </a:spcBef>
              <a:spcAft>
                <a:spcPts val="0"/>
              </a:spcAft>
              <a:buSzPts val="1920"/>
              <a:buFont typeface="Noto Sans Symbols"/>
              <a:buChar char="▪"/>
            </a:pPr>
            <a:r>
              <a:rPr lang="en-US" sz="12800" dirty="0">
                <a:solidFill>
                  <a:schemeClr val="tx1"/>
                </a:solidFill>
              </a:rPr>
              <a:t>Professional Photograph</a:t>
            </a:r>
            <a:endParaRPr lang="en-US" sz="7200" dirty="0">
              <a:solidFill>
                <a:schemeClr val="tx1"/>
              </a:solidFill>
            </a:endParaRPr>
          </a:p>
          <a:p>
            <a:endParaRPr lang="en-US" dirty="0"/>
          </a:p>
        </p:txBody>
      </p:sp>
    </p:spTree>
    <p:extLst>
      <p:ext uri="{BB962C8B-B14F-4D97-AF65-F5344CB8AC3E}">
        <p14:creationId xmlns:p14="http://schemas.microsoft.com/office/powerpoint/2010/main" val="1231504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
          <p:cNvSpPr txBox="1">
            <a:spLocks noGrp="1"/>
          </p:cNvSpPr>
          <p:nvPr>
            <p:ph type="title"/>
          </p:nvPr>
        </p:nvSpPr>
        <p:spPr>
          <a:xfrm>
            <a:off x="650980" y="467513"/>
            <a:ext cx="8596668" cy="13208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Clr>
                <a:schemeClr val="accent1"/>
              </a:buClr>
              <a:buSzPts val="1800"/>
              <a:buNone/>
            </a:pPr>
            <a:r>
              <a:rPr lang="en-US" sz="4400" b="1" dirty="0"/>
              <a:t>Presentation Outline:</a:t>
            </a:r>
            <a:endParaRPr dirty="0"/>
          </a:p>
        </p:txBody>
      </p:sp>
      <p:sp>
        <p:nvSpPr>
          <p:cNvPr id="143" name="Google Shape;143;p2"/>
          <p:cNvSpPr txBox="1">
            <a:spLocks noGrp="1"/>
          </p:cNvSpPr>
          <p:nvPr>
            <p:ph type="body" idx="1"/>
          </p:nvPr>
        </p:nvSpPr>
        <p:spPr>
          <a:xfrm>
            <a:off x="1206151" y="1897170"/>
            <a:ext cx="9124392" cy="4319146"/>
          </a:xfrm>
          <a:prstGeom prst="rect">
            <a:avLst/>
          </a:prstGeom>
          <a:noFill/>
          <a:ln>
            <a:noFill/>
          </a:ln>
        </p:spPr>
        <p:txBody>
          <a:bodyPr spcFirstLastPara="1" wrap="square" lIns="91425" tIns="45700" rIns="91425" bIns="45700" anchor="t" anchorCtr="0">
            <a:normAutofit/>
          </a:bodyPr>
          <a:lstStyle/>
          <a:p>
            <a:pPr marL="457200" lvl="0" indent="-320040" algn="l" rtl="0">
              <a:lnSpc>
                <a:spcPct val="100000"/>
              </a:lnSpc>
              <a:spcBef>
                <a:spcPts val="1000"/>
              </a:spcBef>
              <a:spcAft>
                <a:spcPts val="0"/>
              </a:spcAft>
              <a:buSzPts val="1440"/>
              <a:buChar char="►"/>
            </a:pPr>
            <a:r>
              <a:rPr lang="en-US" sz="3600" dirty="0"/>
              <a:t>STEP 1: </a:t>
            </a:r>
            <a:r>
              <a:rPr lang="en-US" sz="3600" dirty="0">
                <a:solidFill>
                  <a:srgbClr val="2F76A4"/>
                </a:solidFill>
              </a:rPr>
              <a:t>Identify Fellowship Requirements</a:t>
            </a:r>
            <a:endParaRPr sz="2000" dirty="0">
              <a:solidFill>
                <a:srgbClr val="2F76A4"/>
              </a:solidFill>
            </a:endParaRPr>
          </a:p>
          <a:p>
            <a:pPr marL="457200" lvl="0" indent="-320040" algn="l" rtl="0">
              <a:lnSpc>
                <a:spcPct val="100000"/>
              </a:lnSpc>
              <a:spcBef>
                <a:spcPts val="1000"/>
              </a:spcBef>
              <a:spcAft>
                <a:spcPts val="0"/>
              </a:spcAft>
              <a:buSzPts val="1440"/>
              <a:buChar char="►"/>
            </a:pPr>
            <a:r>
              <a:rPr lang="en-US" sz="3600" dirty="0"/>
              <a:t>STEP 2: </a:t>
            </a:r>
            <a:r>
              <a:rPr lang="en-US" sz="3600" dirty="0">
                <a:solidFill>
                  <a:srgbClr val="2F76A4"/>
                </a:solidFill>
              </a:rPr>
              <a:t>Research Fellowship Programs</a:t>
            </a:r>
            <a:endParaRPr sz="2000" dirty="0">
              <a:solidFill>
                <a:srgbClr val="2F76A4"/>
              </a:solidFill>
            </a:endParaRPr>
          </a:p>
          <a:p>
            <a:pPr marL="457200" lvl="0" indent="-320040" algn="l" rtl="0">
              <a:lnSpc>
                <a:spcPct val="100000"/>
              </a:lnSpc>
              <a:spcBef>
                <a:spcPts val="1000"/>
              </a:spcBef>
              <a:spcAft>
                <a:spcPts val="0"/>
              </a:spcAft>
              <a:buSzPts val="1440"/>
              <a:buChar char="►"/>
            </a:pPr>
            <a:r>
              <a:rPr lang="en-US" sz="3600" dirty="0"/>
              <a:t>STEP 3: </a:t>
            </a:r>
            <a:r>
              <a:rPr lang="en-US" sz="3600" dirty="0">
                <a:solidFill>
                  <a:srgbClr val="2F76A4"/>
                </a:solidFill>
              </a:rPr>
              <a:t>Application Process</a:t>
            </a:r>
            <a:endParaRPr sz="2000" dirty="0">
              <a:solidFill>
                <a:srgbClr val="2F76A4"/>
              </a:solidFill>
            </a:endParaRPr>
          </a:p>
          <a:p>
            <a:pPr marL="457200" lvl="0" indent="-320040" algn="l" rtl="0">
              <a:lnSpc>
                <a:spcPct val="100000"/>
              </a:lnSpc>
              <a:spcBef>
                <a:spcPts val="1000"/>
              </a:spcBef>
              <a:spcAft>
                <a:spcPts val="0"/>
              </a:spcAft>
              <a:buSzPts val="1440"/>
              <a:buChar char="►"/>
            </a:pPr>
            <a:r>
              <a:rPr lang="en-US" sz="3600" dirty="0"/>
              <a:t>STEP 4: </a:t>
            </a:r>
            <a:r>
              <a:rPr lang="en-US" sz="3600" dirty="0">
                <a:solidFill>
                  <a:srgbClr val="2F76A4"/>
                </a:solidFill>
              </a:rPr>
              <a:t>Virtual</a:t>
            </a:r>
            <a:r>
              <a:rPr lang="en-US" sz="3600" dirty="0"/>
              <a:t> </a:t>
            </a:r>
            <a:r>
              <a:rPr lang="en-US" sz="3600" dirty="0">
                <a:solidFill>
                  <a:srgbClr val="2F76A4"/>
                </a:solidFill>
              </a:rPr>
              <a:t>Interviews</a:t>
            </a:r>
            <a:endParaRPr sz="2000" dirty="0">
              <a:solidFill>
                <a:srgbClr val="2F76A4"/>
              </a:solidFill>
            </a:endParaRPr>
          </a:p>
          <a:p>
            <a:pPr marL="457200" lvl="0" indent="-320040" algn="l" rtl="0">
              <a:lnSpc>
                <a:spcPct val="100000"/>
              </a:lnSpc>
              <a:spcBef>
                <a:spcPts val="1000"/>
              </a:spcBef>
              <a:spcAft>
                <a:spcPts val="0"/>
              </a:spcAft>
              <a:buSzPts val="1440"/>
              <a:buChar char="►"/>
            </a:pPr>
            <a:r>
              <a:rPr lang="en-US" sz="3600" dirty="0"/>
              <a:t>STEP 5: </a:t>
            </a:r>
            <a:r>
              <a:rPr lang="en-US" sz="3600" dirty="0">
                <a:solidFill>
                  <a:srgbClr val="2F76A4"/>
                </a:solidFill>
              </a:rPr>
              <a:t>Submit Rank List</a:t>
            </a:r>
            <a:endParaRPr sz="2000" dirty="0">
              <a:solidFill>
                <a:srgbClr val="2F76A4"/>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B1973-7B09-6391-EF55-1DA0ABC2690A}"/>
              </a:ext>
            </a:extLst>
          </p:cNvPr>
          <p:cNvSpPr>
            <a:spLocks noGrp="1"/>
          </p:cNvSpPr>
          <p:nvPr>
            <p:ph type="title"/>
          </p:nvPr>
        </p:nvSpPr>
        <p:spPr/>
        <p:txBody>
          <a:bodyPr/>
          <a:lstStyle/>
          <a:p>
            <a:pPr algn="ctr"/>
            <a:r>
              <a:rPr lang="en-US" dirty="0"/>
              <a:t>Personal Statement</a:t>
            </a:r>
          </a:p>
        </p:txBody>
      </p:sp>
      <p:sp>
        <p:nvSpPr>
          <p:cNvPr id="3" name="Text Placeholder 2">
            <a:extLst>
              <a:ext uri="{FF2B5EF4-FFF2-40B4-BE49-F238E27FC236}">
                <a16:creationId xmlns:a16="http://schemas.microsoft.com/office/drawing/2014/main" id="{A049B21C-8139-73F8-75A9-2BB6AB3D205E}"/>
              </a:ext>
            </a:extLst>
          </p:cNvPr>
          <p:cNvSpPr>
            <a:spLocks noGrp="1"/>
          </p:cNvSpPr>
          <p:nvPr>
            <p:ph type="body" idx="1"/>
          </p:nvPr>
        </p:nvSpPr>
        <p:spPr/>
        <p:txBody>
          <a:bodyPr>
            <a:normAutofit fontScale="92500" lnSpcReduction="10000"/>
          </a:bodyPr>
          <a:lstStyle/>
          <a:p>
            <a:pPr marL="0" lvl="0" indent="0" algn="l" rtl="0">
              <a:lnSpc>
                <a:spcPct val="100000"/>
              </a:lnSpc>
              <a:spcBef>
                <a:spcPts val="0"/>
              </a:spcBef>
              <a:spcAft>
                <a:spcPts val="0"/>
              </a:spcAft>
              <a:buClr>
                <a:schemeClr val="dk1"/>
              </a:buClr>
              <a:buSzPts val="1200"/>
              <a:buNone/>
            </a:pPr>
            <a:r>
              <a:rPr lang="en-US" sz="3200" dirty="0">
                <a:solidFill>
                  <a:schemeClr val="tx1"/>
                </a:solidFill>
              </a:rPr>
              <a:t>Personal &amp; honest</a:t>
            </a:r>
          </a:p>
          <a:p>
            <a:pPr indent="-457200">
              <a:spcBef>
                <a:spcPts val="0"/>
              </a:spcBef>
              <a:buClr>
                <a:schemeClr val="dk1"/>
              </a:buClr>
              <a:buSzPts val="1200"/>
            </a:pPr>
            <a:r>
              <a:rPr lang="en-US" sz="3200" dirty="0">
                <a:hlinkClick r:id="rId3"/>
              </a:rPr>
              <a:t>https://medicine.yale.edu/news-article/personal-statement-donts-and-dos/</a:t>
            </a:r>
            <a:endParaRPr lang="en-US" sz="3200" dirty="0"/>
          </a:p>
          <a:p>
            <a:pPr marL="0" indent="0">
              <a:spcBef>
                <a:spcPts val="0"/>
              </a:spcBef>
              <a:buClr>
                <a:schemeClr val="dk1"/>
              </a:buClr>
              <a:buSzPts val="1200"/>
              <a:buNone/>
            </a:pPr>
            <a:endParaRPr lang="en-US" sz="3200" dirty="0">
              <a:solidFill>
                <a:schemeClr val="tx1"/>
              </a:solidFill>
            </a:endParaRPr>
          </a:p>
          <a:p>
            <a:pPr marL="0" lvl="0" indent="0" algn="l" rtl="0">
              <a:lnSpc>
                <a:spcPct val="100000"/>
              </a:lnSpc>
              <a:spcBef>
                <a:spcPts val="0"/>
              </a:spcBef>
              <a:spcAft>
                <a:spcPts val="0"/>
              </a:spcAft>
              <a:buClr>
                <a:schemeClr val="dk1"/>
              </a:buClr>
              <a:buSzPts val="1200"/>
              <a:buNone/>
            </a:pPr>
            <a:r>
              <a:rPr lang="en-US" sz="3200" dirty="0">
                <a:solidFill>
                  <a:schemeClr val="tx1"/>
                </a:solidFill>
              </a:rPr>
              <a:t>Have it reviewed by others for spelling, grammar and clarity of writing multiple</a:t>
            </a:r>
          </a:p>
          <a:p>
            <a:pPr marL="0" lvl="0" indent="0" algn="l" rtl="0">
              <a:lnSpc>
                <a:spcPct val="100000"/>
              </a:lnSpc>
              <a:spcBef>
                <a:spcPts val="0"/>
              </a:spcBef>
              <a:spcAft>
                <a:spcPts val="0"/>
              </a:spcAft>
              <a:buClr>
                <a:schemeClr val="dk1"/>
              </a:buClr>
              <a:buSzPts val="1200"/>
              <a:buNone/>
            </a:pPr>
            <a:endParaRPr lang="en-US" sz="3200" dirty="0">
              <a:solidFill>
                <a:schemeClr val="tx1"/>
              </a:solidFill>
            </a:endParaRPr>
          </a:p>
          <a:p>
            <a:pPr marL="0" lvl="0" indent="0" algn="l" rtl="0">
              <a:lnSpc>
                <a:spcPct val="100000"/>
              </a:lnSpc>
              <a:spcBef>
                <a:spcPts val="0"/>
              </a:spcBef>
              <a:spcAft>
                <a:spcPts val="0"/>
              </a:spcAft>
              <a:buClr>
                <a:schemeClr val="dk1"/>
              </a:buClr>
              <a:buSzPts val="1200"/>
              <a:buNone/>
            </a:pPr>
            <a:r>
              <a:rPr lang="en-US" sz="3200" dirty="0">
                <a:solidFill>
                  <a:schemeClr val="tx1"/>
                </a:solidFill>
              </a:rPr>
              <a:t>Can have multiple version and select which programs to send</a:t>
            </a:r>
          </a:p>
          <a:p>
            <a:endParaRPr lang="en-US" dirty="0"/>
          </a:p>
        </p:txBody>
      </p:sp>
    </p:spTree>
    <p:extLst>
      <p:ext uri="{BB962C8B-B14F-4D97-AF65-F5344CB8AC3E}">
        <p14:creationId xmlns:p14="http://schemas.microsoft.com/office/powerpoint/2010/main" val="112684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F8066-427A-F664-99F2-4CF524BBEC3D}"/>
              </a:ext>
            </a:extLst>
          </p:cNvPr>
          <p:cNvSpPr>
            <a:spLocks noGrp="1"/>
          </p:cNvSpPr>
          <p:nvPr>
            <p:ph type="title"/>
          </p:nvPr>
        </p:nvSpPr>
        <p:spPr/>
        <p:txBody>
          <a:bodyPr/>
          <a:lstStyle/>
          <a:p>
            <a:pPr algn="ctr"/>
            <a:r>
              <a:rPr lang="en-US" dirty="0"/>
              <a:t>Curriculum Vitae</a:t>
            </a:r>
          </a:p>
        </p:txBody>
      </p:sp>
      <p:sp>
        <p:nvSpPr>
          <p:cNvPr id="3" name="Text Placeholder 2">
            <a:extLst>
              <a:ext uri="{FF2B5EF4-FFF2-40B4-BE49-F238E27FC236}">
                <a16:creationId xmlns:a16="http://schemas.microsoft.com/office/drawing/2014/main" id="{E2497E3B-2F4A-E3D4-AA93-3206379534D3}"/>
              </a:ext>
            </a:extLst>
          </p:cNvPr>
          <p:cNvSpPr>
            <a:spLocks noGrp="1"/>
          </p:cNvSpPr>
          <p:nvPr>
            <p:ph type="body" idx="1"/>
          </p:nvPr>
        </p:nvSpPr>
        <p:spPr>
          <a:xfrm>
            <a:off x="843589" y="2052524"/>
            <a:ext cx="8596668" cy="3880773"/>
          </a:xfrm>
        </p:spPr>
        <p:txBody>
          <a:bodyPr>
            <a:normAutofit lnSpcReduction="10000"/>
          </a:bodyPr>
          <a:lstStyle/>
          <a:p>
            <a:r>
              <a:rPr lang="en-US" sz="2800" dirty="0"/>
              <a:t>Includes activities, presentations, publications, research</a:t>
            </a:r>
          </a:p>
          <a:p>
            <a:r>
              <a:rPr lang="en-US" sz="2800" b="1" dirty="0"/>
              <a:t>Limit of 10 </a:t>
            </a:r>
            <a:r>
              <a:rPr lang="en-US" sz="2800" dirty="0"/>
              <a:t>“experiences” (research activities, leadership, volunteering, jobs, </a:t>
            </a:r>
            <a:r>
              <a:rPr lang="en-US" sz="2800" dirty="0" err="1"/>
              <a:t>etc</a:t>
            </a:r>
            <a:r>
              <a:rPr lang="en-US" sz="2800" dirty="0"/>
              <a:t>)</a:t>
            </a:r>
          </a:p>
          <a:p>
            <a:r>
              <a:rPr lang="en-US" sz="2800" dirty="0"/>
              <a:t>But </a:t>
            </a:r>
            <a:r>
              <a:rPr lang="en-US" sz="2800" b="1" dirty="0" err="1"/>
              <a:t>UNlimted</a:t>
            </a:r>
            <a:r>
              <a:rPr lang="en-US" sz="2800" dirty="0"/>
              <a:t> Publications and oral Presentations</a:t>
            </a:r>
          </a:p>
          <a:p>
            <a:pPr lvl="1"/>
            <a:r>
              <a:rPr lang="en-US" sz="2400" dirty="0"/>
              <a:t>include your residency presentations--- morning report, journal club, M&amp;M </a:t>
            </a:r>
            <a:r>
              <a:rPr lang="en-US" sz="2400" dirty="0" err="1"/>
              <a:t>etc</a:t>
            </a:r>
            <a:endParaRPr lang="en-US" sz="2600" dirty="0"/>
          </a:p>
          <a:p>
            <a:r>
              <a:rPr lang="en-US" sz="2800" dirty="0"/>
              <a:t>Research- consider your residency QI project</a:t>
            </a:r>
          </a:p>
          <a:p>
            <a:endParaRPr lang="en-US" sz="2800" dirty="0"/>
          </a:p>
        </p:txBody>
      </p:sp>
    </p:spTree>
    <p:extLst>
      <p:ext uri="{BB962C8B-B14F-4D97-AF65-F5344CB8AC3E}">
        <p14:creationId xmlns:p14="http://schemas.microsoft.com/office/powerpoint/2010/main" val="1256019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4C9EE-67DD-597C-EA00-666E7A9156DD}"/>
              </a:ext>
            </a:extLst>
          </p:cNvPr>
          <p:cNvSpPr>
            <a:spLocks noGrp="1"/>
          </p:cNvSpPr>
          <p:nvPr>
            <p:ph type="title"/>
          </p:nvPr>
        </p:nvSpPr>
        <p:spPr/>
        <p:txBody>
          <a:bodyPr/>
          <a:lstStyle/>
          <a:p>
            <a:pPr algn="ctr"/>
            <a:r>
              <a:rPr lang="en-US" dirty="0"/>
              <a:t>Letters of recommendation</a:t>
            </a:r>
          </a:p>
        </p:txBody>
      </p:sp>
      <p:sp>
        <p:nvSpPr>
          <p:cNvPr id="3" name="Text Placeholder 2">
            <a:extLst>
              <a:ext uri="{FF2B5EF4-FFF2-40B4-BE49-F238E27FC236}">
                <a16:creationId xmlns:a16="http://schemas.microsoft.com/office/drawing/2014/main" id="{6A87CE18-8DEB-9A5A-42C9-8B292066D8FA}"/>
              </a:ext>
            </a:extLst>
          </p:cNvPr>
          <p:cNvSpPr>
            <a:spLocks noGrp="1"/>
          </p:cNvSpPr>
          <p:nvPr>
            <p:ph type="body" idx="1"/>
          </p:nvPr>
        </p:nvSpPr>
        <p:spPr/>
        <p:txBody>
          <a:bodyPr>
            <a:normAutofit lnSpcReduction="10000"/>
          </a:bodyPr>
          <a:lstStyle/>
          <a:p>
            <a:r>
              <a:rPr lang="en-US" sz="3200" dirty="0"/>
              <a:t>Look at Specific Program Individual requirements</a:t>
            </a:r>
          </a:p>
          <a:p>
            <a:pPr lvl="1"/>
            <a:r>
              <a:rPr lang="en-US" sz="2800" dirty="0"/>
              <a:t>Ex: Department Chair required?</a:t>
            </a:r>
          </a:p>
          <a:p>
            <a:r>
              <a:rPr lang="en-US" sz="3200" dirty="0"/>
              <a:t>One from your residency Program Director</a:t>
            </a:r>
          </a:p>
          <a:p>
            <a:r>
              <a:rPr lang="en-US" sz="3200" dirty="0"/>
              <a:t>Ask them early!</a:t>
            </a:r>
          </a:p>
          <a:p>
            <a:r>
              <a:rPr lang="en-US" sz="3200" dirty="0"/>
              <a:t>Provide your letter writers your Personal Statement and CV</a:t>
            </a:r>
          </a:p>
          <a:p>
            <a:endParaRPr lang="en-US" dirty="0"/>
          </a:p>
        </p:txBody>
      </p:sp>
    </p:spTree>
    <p:extLst>
      <p:ext uri="{BB962C8B-B14F-4D97-AF65-F5344CB8AC3E}">
        <p14:creationId xmlns:p14="http://schemas.microsoft.com/office/powerpoint/2010/main" val="2419304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pic>
        <p:nvPicPr>
          <p:cNvPr id="3" name="Picture 2">
            <a:extLst>
              <a:ext uri="{FF2B5EF4-FFF2-40B4-BE49-F238E27FC236}">
                <a16:creationId xmlns:a16="http://schemas.microsoft.com/office/drawing/2014/main" id="{49337E04-444A-D7CF-1065-3D296502AE3A}"/>
              </a:ext>
            </a:extLst>
          </p:cNvPr>
          <p:cNvPicPr>
            <a:picLocks noChangeAspect="1"/>
          </p:cNvPicPr>
          <p:nvPr/>
        </p:nvPicPr>
        <p:blipFill rotWithShape="1">
          <a:blip r:embed="rId3"/>
          <a:srcRect t="3482" b="6444"/>
          <a:stretch/>
        </p:blipFill>
        <p:spPr>
          <a:xfrm>
            <a:off x="1487979" y="989215"/>
            <a:ext cx="7550299" cy="5577839"/>
          </a:xfrm>
          <a:prstGeom prst="rect">
            <a:avLst/>
          </a:prstGeom>
        </p:spPr>
      </p:pic>
      <p:sp>
        <p:nvSpPr>
          <p:cNvPr id="4" name="TextBox 3">
            <a:extLst>
              <a:ext uri="{FF2B5EF4-FFF2-40B4-BE49-F238E27FC236}">
                <a16:creationId xmlns:a16="http://schemas.microsoft.com/office/drawing/2014/main" id="{2DAE24D4-E16F-3667-5417-05900F35D961}"/>
              </a:ext>
            </a:extLst>
          </p:cNvPr>
          <p:cNvSpPr txBox="1"/>
          <p:nvPr/>
        </p:nvSpPr>
        <p:spPr>
          <a:xfrm rot="16200000">
            <a:off x="-2643449" y="3229389"/>
            <a:ext cx="6949443" cy="307777"/>
          </a:xfrm>
          <a:prstGeom prst="rect">
            <a:avLst/>
          </a:prstGeom>
          <a:noFill/>
        </p:spPr>
        <p:txBody>
          <a:bodyPr wrap="square" rtlCol="0">
            <a:spAutoFit/>
          </a:bodyPr>
          <a:lstStyle/>
          <a:p>
            <a:r>
              <a:rPr lang="en-US" dirty="0"/>
              <a:t>https://www.nrmp.org/fellowship/medicine-and-pediatric-specialties-match/</a:t>
            </a:r>
          </a:p>
        </p:txBody>
      </p:sp>
      <p:sp>
        <p:nvSpPr>
          <p:cNvPr id="5" name="Google Shape;206;g137ead6a41e_0_1">
            <a:extLst>
              <a:ext uri="{FF2B5EF4-FFF2-40B4-BE49-F238E27FC236}">
                <a16:creationId xmlns:a16="http://schemas.microsoft.com/office/drawing/2014/main" id="{C25210AE-5404-895B-4A8B-0757AFA39E2E}"/>
              </a:ext>
            </a:extLst>
          </p:cNvPr>
          <p:cNvSpPr txBox="1">
            <a:spLocks/>
          </p:cNvSpPr>
          <p:nvPr/>
        </p:nvSpPr>
        <p:spPr>
          <a:xfrm>
            <a:off x="2797178" y="290946"/>
            <a:ext cx="5465672" cy="82019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buSzPts val="1800"/>
            </a:pPr>
            <a:r>
              <a:rPr lang="en-US" sz="2400" b="1" dirty="0">
                <a:solidFill>
                  <a:srgbClr val="5FCBEF"/>
                </a:solidFill>
              </a:rPr>
              <a:t>NRMP 2024-2025 Match Timeline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18"/>
          <p:cNvSpPr txBox="1">
            <a:spLocks noGrp="1"/>
          </p:cNvSpPr>
          <p:nvPr>
            <p:ph type="title"/>
          </p:nvPr>
        </p:nvSpPr>
        <p:spPr>
          <a:xfrm>
            <a:off x="460765" y="486848"/>
            <a:ext cx="8596668" cy="976132"/>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Clr>
                <a:schemeClr val="accent1"/>
              </a:buClr>
              <a:buSzPts val="3600"/>
              <a:buFont typeface="Trebuchet MS"/>
              <a:buNone/>
            </a:pPr>
            <a:r>
              <a:rPr lang="en-US" b="1" dirty="0"/>
              <a:t>STEP 4: Virtual Interviews</a:t>
            </a:r>
            <a:endParaRPr dirty="0"/>
          </a:p>
        </p:txBody>
      </p:sp>
      <p:sp>
        <p:nvSpPr>
          <p:cNvPr id="228" name="Google Shape;228;p18"/>
          <p:cNvSpPr txBox="1">
            <a:spLocks noGrp="1"/>
          </p:cNvSpPr>
          <p:nvPr>
            <p:ph type="body" idx="1"/>
          </p:nvPr>
        </p:nvSpPr>
        <p:spPr>
          <a:xfrm>
            <a:off x="460765" y="1304484"/>
            <a:ext cx="9183107" cy="5109411"/>
          </a:xfrm>
          <a:prstGeom prst="rect">
            <a:avLst/>
          </a:prstGeom>
          <a:noFill/>
          <a:ln>
            <a:noFill/>
          </a:ln>
        </p:spPr>
        <p:txBody>
          <a:bodyPr spcFirstLastPara="1" wrap="square" lIns="91425" tIns="45700" rIns="91425" bIns="45700" anchor="t" anchorCtr="0">
            <a:normAutofit/>
          </a:bodyPr>
          <a:lstStyle/>
          <a:p>
            <a:pPr marL="342900" lvl="0" indent="-342900" algn="l" rtl="0">
              <a:lnSpc>
                <a:spcPct val="150000"/>
              </a:lnSpc>
              <a:spcBef>
                <a:spcPts val="0"/>
              </a:spcBef>
              <a:spcAft>
                <a:spcPts val="0"/>
              </a:spcAft>
              <a:buSzPts val="2240"/>
              <a:buChar char="►"/>
            </a:pPr>
            <a:r>
              <a:rPr lang="en-US" sz="2800" dirty="0"/>
              <a:t>Plan for time off early in academic year</a:t>
            </a:r>
            <a:endParaRPr dirty="0"/>
          </a:p>
          <a:p>
            <a:pPr marL="342900" lvl="0" indent="-342900" algn="l" rtl="0">
              <a:lnSpc>
                <a:spcPct val="150000"/>
              </a:lnSpc>
              <a:spcBef>
                <a:spcPts val="1000"/>
              </a:spcBef>
              <a:spcAft>
                <a:spcPts val="0"/>
              </a:spcAft>
              <a:buSzPts val="2240"/>
              <a:buChar char="►"/>
            </a:pPr>
            <a:r>
              <a:rPr lang="en-US" sz="2800" dirty="0"/>
              <a:t>Respond timely to interview invites to secure desirable dates</a:t>
            </a:r>
            <a:endParaRPr dirty="0"/>
          </a:p>
          <a:p>
            <a:pPr marL="342900" lvl="0" indent="-342900" algn="l" rtl="0">
              <a:lnSpc>
                <a:spcPct val="150000"/>
              </a:lnSpc>
              <a:spcBef>
                <a:spcPts val="1000"/>
              </a:spcBef>
              <a:spcAft>
                <a:spcPts val="0"/>
              </a:spcAft>
              <a:buSzPts val="2240"/>
              <a:buChar char="►"/>
            </a:pPr>
            <a:r>
              <a:rPr lang="en-US" sz="2800" dirty="0"/>
              <a:t>Pre-interview preparation </a:t>
            </a:r>
            <a:endParaRPr dirty="0"/>
          </a:p>
          <a:p>
            <a:pPr marL="342900" lvl="0" indent="-342900" algn="l" rtl="0">
              <a:lnSpc>
                <a:spcPct val="150000"/>
              </a:lnSpc>
              <a:spcBef>
                <a:spcPts val="1000"/>
              </a:spcBef>
              <a:spcAft>
                <a:spcPts val="0"/>
              </a:spcAft>
              <a:buSzPts val="2240"/>
              <a:buChar char="►"/>
            </a:pPr>
            <a:r>
              <a:rPr lang="en-US" sz="2800" dirty="0"/>
              <a:t>Professional attire and conduct</a:t>
            </a:r>
            <a:endParaRPr dirty="0"/>
          </a:p>
          <a:p>
            <a:pPr marL="342900" lvl="0" indent="-342900" algn="l" rtl="0">
              <a:lnSpc>
                <a:spcPct val="150000"/>
              </a:lnSpc>
              <a:spcBef>
                <a:spcPts val="1000"/>
              </a:spcBef>
              <a:spcAft>
                <a:spcPts val="0"/>
              </a:spcAft>
              <a:buSzPts val="2240"/>
              <a:buChar char="►"/>
            </a:pPr>
            <a:r>
              <a:rPr lang="en-US" sz="2800" dirty="0"/>
              <a:t>Feel free to ask legitimate post-interview follow up questions </a:t>
            </a:r>
            <a:endParaRPr dirty="0"/>
          </a:p>
          <a:p>
            <a:pPr marL="0" lvl="0" indent="0" algn="l" rtl="0">
              <a:lnSpc>
                <a:spcPct val="150000"/>
              </a:lnSpc>
              <a:spcBef>
                <a:spcPts val="1000"/>
              </a:spcBef>
              <a:spcAft>
                <a:spcPts val="0"/>
              </a:spcAft>
              <a:buSzPts val="1920"/>
              <a:buNone/>
            </a:pPr>
            <a:endParaRPr sz="2400" dirty="0"/>
          </a:p>
          <a:p>
            <a:pPr marL="342900" lvl="0" indent="-256540" algn="l" rtl="0">
              <a:lnSpc>
                <a:spcPct val="100000"/>
              </a:lnSpc>
              <a:spcBef>
                <a:spcPts val="1000"/>
              </a:spcBef>
              <a:spcAft>
                <a:spcPts val="0"/>
              </a:spcAft>
              <a:buSzPts val="1600"/>
              <a:buNone/>
            </a:pPr>
            <a:endParaRPr sz="2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19"/>
          <p:cNvSpPr txBox="1">
            <a:spLocks noGrp="1"/>
          </p:cNvSpPr>
          <p:nvPr>
            <p:ph type="title"/>
          </p:nvPr>
        </p:nvSpPr>
        <p:spPr>
          <a:xfrm>
            <a:off x="1128438" y="541581"/>
            <a:ext cx="8596668" cy="13208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Clr>
                <a:schemeClr val="accent1"/>
              </a:buClr>
              <a:buSzPts val="3600"/>
              <a:buFont typeface="Trebuchet MS"/>
              <a:buNone/>
            </a:pPr>
            <a:r>
              <a:rPr lang="en-US" b="1" dirty="0"/>
              <a:t>STEP 5: The Rank List </a:t>
            </a:r>
            <a:br>
              <a:rPr lang="en-US" b="1" dirty="0"/>
            </a:br>
            <a:r>
              <a:rPr lang="en-US" b="1" dirty="0"/>
              <a:t>(Nov 20</a:t>
            </a:r>
            <a:r>
              <a:rPr lang="en-US" b="1" baseline="30000" dirty="0"/>
              <a:t>th</a:t>
            </a:r>
            <a:r>
              <a:rPr lang="en-US" b="1" dirty="0"/>
              <a:t> 9 PM EST)</a:t>
            </a:r>
            <a:endParaRPr dirty="0"/>
          </a:p>
        </p:txBody>
      </p:sp>
      <p:sp>
        <p:nvSpPr>
          <p:cNvPr id="235" name="Google Shape;235;p19"/>
          <p:cNvSpPr txBox="1">
            <a:spLocks noGrp="1"/>
          </p:cNvSpPr>
          <p:nvPr>
            <p:ph type="body" idx="1"/>
          </p:nvPr>
        </p:nvSpPr>
        <p:spPr>
          <a:xfrm>
            <a:off x="1128438" y="1862381"/>
            <a:ext cx="8596668" cy="4836695"/>
          </a:xfrm>
          <a:prstGeom prst="rect">
            <a:avLst/>
          </a:prstGeom>
          <a:noFill/>
          <a:ln>
            <a:noFill/>
          </a:ln>
        </p:spPr>
        <p:txBody>
          <a:bodyPr spcFirstLastPara="1" wrap="square" lIns="91425" tIns="45700" rIns="91425" bIns="45700" anchor="t" anchorCtr="0">
            <a:normAutofit/>
          </a:bodyPr>
          <a:lstStyle/>
          <a:p>
            <a:pPr marL="342900" lvl="0" indent="-342900" algn="l" rtl="0">
              <a:lnSpc>
                <a:spcPct val="150000"/>
              </a:lnSpc>
              <a:spcBef>
                <a:spcPts val="1000"/>
              </a:spcBef>
              <a:spcAft>
                <a:spcPts val="0"/>
              </a:spcAft>
              <a:buSzPts val="2240"/>
              <a:buChar char="►"/>
            </a:pPr>
            <a:r>
              <a:rPr lang="en-US" sz="2800" b="1" u="sng" dirty="0"/>
              <a:t>Certify and submit Rank List BEFORE deadline </a:t>
            </a:r>
            <a:endParaRPr dirty="0"/>
          </a:p>
          <a:p>
            <a:pPr marL="342900" lvl="0" indent="-342900" algn="l" rtl="0">
              <a:lnSpc>
                <a:spcPct val="150000"/>
              </a:lnSpc>
              <a:spcBef>
                <a:spcPts val="1000"/>
              </a:spcBef>
              <a:spcAft>
                <a:spcPts val="0"/>
              </a:spcAft>
              <a:buSzPts val="2240"/>
              <a:buChar char="►"/>
            </a:pPr>
            <a:r>
              <a:rPr lang="en-US" sz="2800" dirty="0"/>
              <a:t>You can always change ranking until the final day of submission</a:t>
            </a:r>
            <a:endParaRPr dirty="0"/>
          </a:p>
          <a:p>
            <a:pPr marL="0" lvl="0" indent="0" algn="l" rtl="0">
              <a:lnSpc>
                <a:spcPct val="100000"/>
              </a:lnSpc>
              <a:spcBef>
                <a:spcPts val="1000"/>
              </a:spcBef>
              <a:spcAft>
                <a:spcPts val="0"/>
              </a:spcAft>
              <a:buSzPts val="2400"/>
              <a:buNone/>
            </a:pPr>
            <a:endParaRPr sz="3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45"/>
          <p:cNvSpPr txBox="1"/>
          <p:nvPr/>
        </p:nvSpPr>
        <p:spPr>
          <a:xfrm>
            <a:off x="353736" y="354854"/>
            <a:ext cx="9243864" cy="13208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chemeClr val="accent1"/>
              </a:buClr>
              <a:buSzPts val="3600"/>
              <a:buFont typeface="Trebuchet MS"/>
              <a:buNone/>
            </a:pPr>
            <a:r>
              <a:rPr lang="en-US" sz="3600" b="1" i="0" u="none" strike="noStrike" cap="none">
                <a:solidFill>
                  <a:schemeClr val="accent1"/>
                </a:solidFill>
                <a:latin typeface="Trebuchet MS"/>
                <a:ea typeface="Trebuchet MS"/>
                <a:cs typeface="Trebuchet MS"/>
                <a:sym typeface="Trebuchet MS"/>
              </a:rPr>
              <a:t>Summary: Application Submission Process </a:t>
            </a:r>
            <a:endParaRPr sz="3600" b="0" i="0" u="none" strike="noStrike" cap="none">
              <a:solidFill>
                <a:schemeClr val="accent1"/>
              </a:solidFill>
              <a:latin typeface="Trebuchet MS"/>
              <a:ea typeface="Trebuchet MS"/>
              <a:cs typeface="Trebuchet MS"/>
              <a:sym typeface="Trebuchet MS"/>
            </a:endParaRPr>
          </a:p>
        </p:txBody>
      </p:sp>
      <p:sp>
        <p:nvSpPr>
          <p:cNvPr id="242" name="Google Shape;242;p45"/>
          <p:cNvSpPr txBox="1">
            <a:spLocks noGrp="1"/>
          </p:cNvSpPr>
          <p:nvPr>
            <p:ph type="body" idx="1"/>
          </p:nvPr>
        </p:nvSpPr>
        <p:spPr>
          <a:xfrm>
            <a:off x="1123951" y="902134"/>
            <a:ext cx="8596312" cy="3881437"/>
          </a:xfrm>
          <a:prstGeom prst="rect">
            <a:avLst/>
          </a:prstGeom>
          <a:noFill/>
          <a:ln>
            <a:noFill/>
          </a:ln>
        </p:spPr>
        <p:txBody>
          <a:bodyPr spcFirstLastPara="1" wrap="square" lIns="91425" tIns="45700" rIns="91425" bIns="45700" anchor="t" anchorCtr="0">
            <a:noAutofit/>
          </a:bodyPr>
          <a:lstStyle/>
          <a:p>
            <a:pPr marL="342900" lvl="0" indent="-332994" algn="l" rtl="0">
              <a:lnSpc>
                <a:spcPct val="150000"/>
              </a:lnSpc>
              <a:spcBef>
                <a:spcPts val="0"/>
              </a:spcBef>
              <a:spcAft>
                <a:spcPts val="0"/>
              </a:spcAft>
              <a:buSzPts val="1760"/>
              <a:buChar char="►"/>
            </a:pPr>
            <a:r>
              <a:rPr lang="en-US" sz="2200" dirty="0"/>
              <a:t>Purchase ERAS</a:t>
            </a:r>
            <a:r>
              <a:rPr lang="en-US" sz="2200" baseline="30000" dirty="0"/>
              <a:t>®</a:t>
            </a:r>
            <a:r>
              <a:rPr lang="en-US" sz="2200" dirty="0"/>
              <a:t> Token (June 6</a:t>
            </a:r>
            <a:r>
              <a:rPr lang="en-US" sz="2200" baseline="30000" dirty="0"/>
              <a:t>th</a:t>
            </a:r>
            <a:r>
              <a:rPr lang="en-US" sz="2200" dirty="0"/>
              <a:t> 2024)</a:t>
            </a:r>
            <a:endParaRPr sz="2200" dirty="0"/>
          </a:p>
          <a:p>
            <a:pPr marL="342900" lvl="0" indent="-332994" algn="l" rtl="0">
              <a:lnSpc>
                <a:spcPct val="150000"/>
              </a:lnSpc>
              <a:spcBef>
                <a:spcPts val="1000"/>
              </a:spcBef>
              <a:spcAft>
                <a:spcPts val="0"/>
              </a:spcAft>
              <a:buSzPts val="1760"/>
              <a:buChar char="►"/>
            </a:pPr>
            <a:r>
              <a:rPr lang="en-US" sz="2200" dirty="0"/>
              <a:t>Register on </a:t>
            </a:r>
            <a:r>
              <a:rPr lang="en-US" sz="2200" u="sng" dirty="0" err="1">
                <a:solidFill>
                  <a:schemeClr val="hlink"/>
                </a:solidFill>
                <a:hlinkClick r:id="rId3"/>
              </a:rPr>
              <a:t>MyERAS</a:t>
            </a:r>
            <a:r>
              <a:rPr lang="en-US" sz="2200" dirty="0"/>
              <a:t> and begin working on your application (June 2024)</a:t>
            </a:r>
            <a:endParaRPr sz="2200" dirty="0"/>
          </a:p>
          <a:p>
            <a:pPr marL="342900" lvl="0" indent="-332994" algn="l" rtl="0">
              <a:lnSpc>
                <a:spcPct val="150000"/>
              </a:lnSpc>
              <a:spcBef>
                <a:spcPts val="1000"/>
              </a:spcBef>
              <a:spcAft>
                <a:spcPts val="0"/>
              </a:spcAft>
              <a:buSzPts val="1760"/>
              <a:buChar char="►"/>
            </a:pPr>
            <a:r>
              <a:rPr lang="en-US" sz="2200" dirty="0"/>
              <a:t>Apply to programs (July 3</a:t>
            </a:r>
            <a:r>
              <a:rPr lang="en-US" sz="2200" baseline="30000" dirty="0"/>
              <a:t>rd</a:t>
            </a:r>
            <a:r>
              <a:rPr lang="en-US" sz="2200" dirty="0"/>
              <a:t> 2024)</a:t>
            </a:r>
            <a:endParaRPr sz="2200" dirty="0"/>
          </a:p>
          <a:p>
            <a:pPr marL="342900" lvl="0" indent="-332994" algn="l" rtl="0">
              <a:lnSpc>
                <a:spcPct val="150000"/>
              </a:lnSpc>
              <a:spcBef>
                <a:spcPts val="1000"/>
              </a:spcBef>
              <a:spcAft>
                <a:spcPts val="0"/>
              </a:spcAft>
              <a:buSzPts val="1760"/>
              <a:buChar char="►"/>
            </a:pPr>
            <a:r>
              <a:rPr lang="en-US" sz="2200" dirty="0"/>
              <a:t>Program begin receiving applications (</a:t>
            </a:r>
            <a:r>
              <a:rPr lang="en-US" sz="2200" b="1" u="sng" dirty="0"/>
              <a:t>JULY 17</a:t>
            </a:r>
            <a:r>
              <a:rPr lang="en-US" sz="2200" b="1" u="sng" baseline="30000" dirty="0"/>
              <a:t>th</a:t>
            </a:r>
            <a:r>
              <a:rPr lang="en-US" sz="2200" b="1" u="sng" dirty="0"/>
              <a:t> 2024</a:t>
            </a:r>
            <a:r>
              <a:rPr lang="en-US" sz="2200" dirty="0"/>
              <a:t>)</a:t>
            </a:r>
            <a:endParaRPr sz="2200" dirty="0"/>
          </a:p>
          <a:p>
            <a:pPr marL="342900" lvl="0" indent="-332994" algn="l" rtl="0">
              <a:lnSpc>
                <a:spcPct val="150000"/>
              </a:lnSpc>
              <a:spcBef>
                <a:spcPts val="1000"/>
              </a:spcBef>
              <a:spcAft>
                <a:spcPts val="0"/>
              </a:spcAft>
              <a:buSzPts val="1760"/>
              <a:buChar char="►"/>
            </a:pPr>
            <a:r>
              <a:rPr lang="en-US" sz="2200" dirty="0"/>
              <a:t>Programs begin sending out interview invitations (August-onward)</a:t>
            </a:r>
            <a:endParaRPr sz="2200" dirty="0"/>
          </a:p>
          <a:p>
            <a:pPr marL="342900" lvl="0" indent="-332994" algn="l" rtl="0">
              <a:lnSpc>
                <a:spcPct val="150000"/>
              </a:lnSpc>
              <a:spcBef>
                <a:spcPts val="1000"/>
              </a:spcBef>
              <a:spcAft>
                <a:spcPts val="0"/>
              </a:spcAft>
              <a:buSzPts val="1760"/>
              <a:buChar char="►"/>
            </a:pPr>
            <a:r>
              <a:rPr lang="en-US" sz="2200" dirty="0"/>
              <a:t>Virtual Interview season </a:t>
            </a:r>
            <a:endParaRPr sz="2200" dirty="0"/>
          </a:p>
          <a:p>
            <a:pPr marL="342900" lvl="0" indent="-332994" algn="l" rtl="0">
              <a:lnSpc>
                <a:spcPct val="150000"/>
              </a:lnSpc>
              <a:spcBef>
                <a:spcPts val="1000"/>
              </a:spcBef>
              <a:spcAft>
                <a:spcPts val="0"/>
              </a:spcAft>
              <a:buSzPts val="1760"/>
              <a:buChar char="►"/>
            </a:pPr>
            <a:r>
              <a:rPr lang="en-US" sz="2200" dirty="0"/>
              <a:t>Rank List Submission (Do it BEFORE the deadline November 20</a:t>
            </a:r>
            <a:r>
              <a:rPr lang="en-US" sz="2200" baseline="30000" dirty="0"/>
              <a:t>th</a:t>
            </a:r>
            <a:r>
              <a:rPr lang="en-US" sz="2200" dirty="0"/>
              <a:t>)</a:t>
            </a:r>
            <a:endParaRPr sz="2200" dirty="0"/>
          </a:p>
          <a:p>
            <a:pPr marL="342900" lvl="0" indent="-332994" algn="l" rtl="0">
              <a:lnSpc>
                <a:spcPct val="150000"/>
              </a:lnSpc>
              <a:spcBef>
                <a:spcPts val="1000"/>
              </a:spcBef>
              <a:spcAft>
                <a:spcPts val="0"/>
              </a:spcAft>
              <a:buSzPts val="1760"/>
              <a:buChar char="►"/>
            </a:pPr>
            <a:r>
              <a:rPr lang="en-US" sz="2200" dirty="0"/>
              <a:t>MATCH DAY (Dec 4</a:t>
            </a:r>
            <a:r>
              <a:rPr lang="en-US" sz="2200" baseline="30000" dirty="0"/>
              <a:t>th</a:t>
            </a:r>
            <a:r>
              <a:rPr lang="en-US" sz="2200" dirty="0"/>
              <a:t>)</a:t>
            </a:r>
            <a:endParaRPr sz="2200" dirty="0"/>
          </a:p>
          <a:p>
            <a:pPr marL="342900" lvl="0" indent="-258318" algn="l" rtl="0">
              <a:lnSpc>
                <a:spcPct val="100000"/>
              </a:lnSpc>
              <a:spcBef>
                <a:spcPts val="1000"/>
              </a:spcBef>
              <a:spcAft>
                <a:spcPts val="0"/>
              </a:spcAft>
              <a:buSzPts val="1760"/>
              <a:buNone/>
            </a:pPr>
            <a:endParaRPr sz="22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23"/>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accent1"/>
              </a:buClr>
              <a:buSzPts val="3600"/>
              <a:buFont typeface="Trebuchet MS"/>
              <a:buNone/>
            </a:pPr>
            <a:r>
              <a:rPr lang="en-US" b="1"/>
              <a:t>What Happens If You don’t Match?</a:t>
            </a:r>
            <a:endParaRPr b="1"/>
          </a:p>
        </p:txBody>
      </p:sp>
      <p:sp>
        <p:nvSpPr>
          <p:cNvPr id="248" name="Google Shape;248;p23"/>
          <p:cNvSpPr txBox="1">
            <a:spLocks noGrp="1"/>
          </p:cNvSpPr>
          <p:nvPr>
            <p:ph type="body" idx="1"/>
          </p:nvPr>
        </p:nvSpPr>
        <p:spPr>
          <a:xfrm>
            <a:off x="677334" y="1714540"/>
            <a:ext cx="8596668" cy="3880773"/>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SzPts val="2240"/>
              <a:buChar char="►"/>
            </a:pPr>
            <a:r>
              <a:rPr lang="en-US" sz="2800"/>
              <a:t>DO NOT PANIC!</a:t>
            </a:r>
            <a:endParaRPr/>
          </a:p>
          <a:p>
            <a:pPr marL="342900" lvl="0" indent="-342900" algn="l" rtl="0">
              <a:lnSpc>
                <a:spcPct val="100000"/>
              </a:lnSpc>
              <a:spcBef>
                <a:spcPts val="1000"/>
              </a:spcBef>
              <a:spcAft>
                <a:spcPts val="0"/>
              </a:spcAft>
              <a:buSzPts val="2240"/>
              <a:buChar char="►"/>
            </a:pPr>
            <a:r>
              <a:rPr lang="en-US" sz="2800"/>
              <a:t>You can an access the List of Unfilled Programs in the R3</a:t>
            </a:r>
            <a:r>
              <a:rPr lang="en-US" sz="2800" b="1" baseline="30000"/>
              <a:t>®</a:t>
            </a:r>
            <a:r>
              <a:rPr lang="en-US" sz="2800"/>
              <a:t> system</a:t>
            </a:r>
            <a:endParaRPr/>
          </a:p>
          <a:p>
            <a:pPr marL="342900" lvl="0" indent="0" algn="l" rtl="0">
              <a:lnSpc>
                <a:spcPct val="100000"/>
              </a:lnSpc>
              <a:spcBef>
                <a:spcPts val="1000"/>
              </a:spcBef>
              <a:spcAft>
                <a:spcPts val="0"/>
              </a:spcAft>
              <a:buSzPts val="1440"/>
              <a:buNone/>
            </a:pP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3"/>
          <p:cNvSpPr txBox="1"/>
          <p:nvPr/>
        </p:nvSpPr>
        <p:spPr>
          <a:xfrm>
            <a:off x="1025913" y="1452748"/>
            <a:ext cx="11166088" cy="540525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1800"/>
              </a:spcBef>
              <a:spcAft>
                <a:spcPts val="0"/>
              </a:spcAft>
              <a:buClr>
                <a:schemeClr val="accent1"/>
              </a:buClr>
              <a:buSzPts val="2240"/>
              <a:buFont typeface="Noto Sans Symbols"/>
              <a:buNone/>
            </a:pPr>
            <a:r>
              <a:rPr lang="en-US" sz="2400" b="1" i="0" u="none" strike="noStrike" cap="none" dirty="0">
                <a:solidFill>
                  <a:srgbClr val="3F3F3F"/>
                </a:solidFill>
                <a:latin typeface="Trebuchet MS"/>
                <a:ea typeface="Trebuchet MS"/>
                <a:cs typeface="Trebuchet MS"/>
                <a:sym typeface="Trebuchet MS"/>
              </a:rPr>
              <a:t>Chairperson:</a:t>
            </a:r>
            <a:r>
              <a:rPr lang="en-US" sz="2400" b="0" i="0" u="none" strike="noStrike" cap="none" dirty="0">
                <a:solidFill>
                  <a:srgbClr val="3F3F3F"/>
                </a:solidFill>
                <a:latin typeface="Trebuchet MS"/>
                <a:ea typeface="Trebuchet MS"/>
                <a:cs typeface="Trebuchet MS"/>
                <a:sym typeface="Trebuchet MS"/>
              </a:rPr>
              <a:t> Marian</a:t>
            </a:r>
            <a:r>
              <a:rPr lang="en-US" sz="2400" dirty="0">
                <a:solidFill>
                  <a:srgbClr val="3F3F3F"/>
                </a:solidFill>
                <a:latin typeface="Trebuchet MS"/>
                <a:ea typeface="Trebuchet MS"/>
                <a:cs typeface="Trebuchet MS"/>
                <a:sym typeface="Trebuchet MS"/>
              </a:rPr>
              <a:t> Catalan, DO</a:t>
            </a:r>
            <a:r>
              <a:rPr lang="en-US" sz="2400" b="0" i="0" u="none" strike="noStrike" cap="none" dirty="0">
                <a:solidFill>
                  <a:srgbClr val="3F3F3F"/>
                </a:solidFill>
                <a:latin typeface="Trebuchet MS"/>
                <a:ea typeface="Trebuchet MS"/>
                <a:cs typeface="Trebuchet MS"/>
                <a:sym typeface="Trebuchet MS"/>
              </a:rPr>
              <a:t> </a:t>
            </a:r>
            <a:r>
              <a:rPr lang="en-US" sz="2000" b="0" i="0" u="none" strike="noStrike" cap="none" dirty="0">
                <a:solidFill>
                  <a:srgbClr val="2F76A4"/>
                </a:solidFill>
                <a:latin typeface="Trebuchet MS"/>
                <a:ea typeface="Trebuchet MS"/>
                <a:cs typeface="Trebuchet MS"/>
                <a:sym typeface="Trebuchet MS"/>
                <a:hlinkClick r:id="rId3"/>
              </a:rPr>
              <a:t>12mcatalan@gmail.com</a:t>
            </a:r>
            <a:endParaRPr lang="en-US" sz="2000" b="0" i="0" u="none" strike="noStrike" cap="none" dirty="0">
              <a:solidFill>
                <a:srgbClr val="2F76A4"/>
              </a:solidFill>
              <a:latin typeface="Trebuchet MS"/>
              <a:ea typeface="Trebuchet MS"/>
              <a:cs typeface="Trebuchet MS"/>
              <a:sym typeface="Trebuchet MS"/>
            </a:endParaRPr>
          </a:p>
          <a:p>
            <a:pPr marL="0" marR="0" lvl="0" indent="0" algn="l" rtl="0">
              <a:lnSpc>
                <a:spcPct val="100000"/>
              </a:lnSpc>
              <a:spcBef>
                <a:spcPts val="1800"/>
              </a:spcBef>
              <a:spcAft>
                <a:spcPts val="0"/>
              </a:spcAft>
              <a:buClr>
                <a:schemeClr val="accent1"/>
              </a:buClr>
              <a:buSzPts val="2240"/>
              <a:buFont typeface="Noto Sans Symbols"/>
              <a:buNone/>
            </a:pPr>
            <a:r>
              <a:rPr lang="en-US" sz="2400" b="1" i="0" u="none" strike="noStrike" cap="none" dirty="0">
                <a:solidFill>
                  <a:srgbClr val="3F3F3F"/>
                </a:solidFill>
                <a:latin typeface="Trebuchet MS"/>
                <a:ea typeface="Trebuchet MS"/>
                <a:cs typeface="Trebuchet MS"/>
                <a:sym typeface="Trebuchet MS"/>
              </a:rPr>
              <a:t>SAHM Board of Directors Liaison: </a:t>
            </a:r>
            <a:r>
              <a:rPr lang="en-US" sz="2400" i="0" u="none" strike="noStrike" cap="none" dirty="0" err="1">
                <a:solidFill>
                  <a:srgbClr val="3F3F3F"/>
                </a:solidFill>
                <a:latin typeface="Trebuchet MS"/>
                <a:ea typeface="Trebuchet MS"/>
                <a:cs typeface="Trebuchet MS"/>
                <a:sym typeface="Trebuchet MS"/>
              </a:rPr>
              <a:t>Colbey</a:t>
            </a:r>
            <a:r>
              <a:rPr lang="en-US" sz="2400" i="0" u="none" strike="noStrike" cap="none" dirty="0">
                <a:solidFill>
                  <a:srgbClr val="3F3F3F"/>
                </a:solidFill>
                <a:latin typeface="Trebuchet MS"/>
                <a:ea typeface="Trebuchet MS"/>
                <a:cs typeface="Trebuchet MS"/>
                <a:sym typeface="Trebuchet MS"/>
              </a:rPr>
              <a:t> </a:t>
            </a:r>
            <a:r>
              <a:rPr lang="en-US" sz="2400" i="0" u="none" strike="noStrike" cap="none" dirty="0" err="1">
                <a:solidFill>
                  <a:srgbClr val="3F3F3F"/>
                </a:solidFill>
                <a:latin typeface="Trebuchet MS"/>
                <a:ea typeface="Trebuchet MS"/>
                <a:cs typeface="Trebuchet MS"/>
                <a:sym typeface="Trebuchet MS"/>
              </a:rPr>
              <a:t>Ricklefs</a:t>
            </a:r>
            <a:r>
              <a:rPr lang="en-US" sz="2400" i="0" u="none" strike="noStrike" cap="none" dirty="0">
                <a:solidFill>
                  <a:srgbClr val="3F3F3F"/>
                </a:solidFill>
                <a:latin typeface="Trebuchet MS"/>
                <a:ea typeface="Trebuchet MS"/>
                <a:cs typeface="Trebuchet MS"/>
                <a:sym typeface="Trebuchet MS"/>
              </a:rPr>
              <a:t>, MD </a:t>
            </a:r>
            <a:r>
              <a:rPr lang="en-US" sz="2000" i="0" u="none" strike="noStrike" cap="none" dirty="0">
                <a:solidFill>
                  <a:srgbClr val="2F76A4"/>
                </a:solidFill>
                <a:latin typeface="Trebuchet MS"/>
                <a:ea typeface="Trebuchet MS"/>
                <a:cs typeface="Trebuchet MS"/>
                <a:sym typeface="Trebuchet MS"/>
              </a:rPr>
              <a:t>(Colbeyricklefsmd@gmail.com)</a:t>
            </a:r>
            <a:endParaRPr lang="en-US" sz="1800" b="0" i="1" u="none" strike="noStrike" cap="none" dirty="0">
              <a:solidFill>
                <a:srgbClr val="2F76A4"/>
              </a:solidFill>
              <a:latin typeface="Trebuchet MS"/>
              <a:ea typeface="Trebuchet MS"/>
              <a:cs typeface="Trebuchet MS"/>
              <a:sym typeface="Trebuchet MS"/>
            </a:endParaRPr>
          </a:p>
          <a:p>
            <a:pPr marL="0" marR="0" lvl="0" indent="0" algn="l" rtl="0">
              <a:lnSpc>
                <a:spcPct val="100000"/>
              </a:lnSpc>
              <a:spcBef>
                <a:spcPts val="1800"/>
              </a:spcBef>
              <a:spcAft>
                <a:spcPts val="0"/>
              </a:spcAft>
              <a:buClr>
                <a:schemeClr val="accent1"/>
              </a:buClr>
              <a:buSzPts val="2240"/>
              <a:buFont typeface="Noto Sans Symbols"/>
              <a:buNone/>
            </a:pPr>
            <a:r>
              <a:rPr lang="en-US" sz="2400" b="1" i="0" u="none" strike="noStrike" cap="none" dirty="0">
                <a:solidFill>
                  <a:srgbClr val="3F3F3F"/>
                </a:solidFill>
                <a:latin typeface="Trebuchet MS"/>
                <a:ea typeface="Trebuchet MS"/>
                <a:cs typeface="Trebuchet MS"/>
                <a:sym typeface="Trebuchet MS"/>
              </a:rPr>
              <a:t>Communications:</a:t>
            </a:r>
            <a:r>
              <a:rPr lang="en-US" sz="2400" i="0" u="none" strike="noStrike" cap="none" dirty="0">
                <a:solidFill>
                  <a:srgbClr val="3F3F3F"/>
                </a:solidFill>
                <a:latin typeface="Trebuchet MS"/>
                <a:ea typeface="Trebuchet MS"/>
                <a:cs typeface="Trebuchet MS"/>
                <a:sym typeface="Trebuchet MS"/>
              </a:rPr>
              <a:t> 2 Positions Open </a:t>
            </a:r>
            <a:r>
              <a:rPr lang="en-US" sz="2000" i="0" u="none" strike="noStrike" cap="none" dirty="0">
                <a:solidFill>
                  <a:srgbClr val="2F76A4"/>
                </a:solidFill>
                <a:latin typeface="Trebuchet MS"/>
                <a:ea typeface="Trebuchet MS"/>
                <a:cs typeface="Trebuchet MS"/>
                <a:sym typeface="Trebuchet MS"/>
              </a:rPr>
              <a:t>(applicants welcome!)</a:t>
            </a:r>
            <a:endParaRPr lang="en-US" sz="2400" i="0" u="none" strike="noStrike" cap="none" dirty="0">
              <a:solidFill>
                <a:srgbClr val="2F76A4"/>
              </a:solidFill>
              <a:latin typeface="Trebuchet MS"/>
              <a:ea typeface="Trebuchet MS"/>
              <a:cs typeface="Trebuchet MS"/>
              <a:sym typeface="Trebuchet MS"/>
            </a:endParaRPr>
          </a:p>
          <a:p>
            <a:pPr marL="0" marR="0" lvl="0" indent="0" algn="l" rtl="0">
              <a:lnSpc>
                <a:spcPct val="100000"/>
              </a:lnSpc>
              <a:spcBef>
                <a:spcPts val="1800"/>
              </a:spcBef>
              <a:spcAft>
                <a:spcPts val="0"/>
              </a:spcAft>
              <a:buClr>
                <a:schemeClr val="accent1"/>
              </a:buClr>
              <a:buSzPts val="2240"/>
              <a:buFont typeface="Noto Sans Symbols"/>
              <a:buNone/>
            </a:pPr>
            <a:r>
              <a:rPr lang="en-US" sz="2400" b="1" i="0" u="none" strike="noStrike" cap="none" dirty="0">
                <a:solidFill>
                  <a:srgbClr val="3F3F3F"/>
                </a:solidFill>
                <a:latin typeface="Trebuchet MS"/>
                <a:ea typeface="Trebuchet MS"/>
                <a:cs typeface="Trebuchet MS"/>
                <a:sym typeface="Trebuchet MS"/>
              </a:rPr>
              <a:t>Student/Trainee Outreach: </a:t>
            </a:r>
          </a:p>
          <a:p>
            <a:pPr marL="0" marR="0" lvl="0" indent="0" algn="l" rtl="0">
              <a:lnSpc>
                <a:spcPct val="100000"/>
              </a:lnSpc>
              <a:spcBef>
                <a:spcPts val="1800"/>
              </a:spcBef>
              <a:spcAft>
                <a:spcPts val="0"/>
              </a:spcAft>
              <a:buClr>
                <a:schemeClr val="accent1"/>
              </a:buClr>
              <a:buSzPts val="2240"/>
              <a:buFont typeface="Noto Sans Symbols"/>
              <a:buNone/>
            </a:pPr>
            <a:r>
              <a:rPr lang="en-US" sz="2400" i="0" u="none" strike="noStrike" cap="none" dirty="0">
                <a:solidFill>
                  <a:srgbClr val="3F3F3F"/>
                </a:solidFill>
                <a:latin typeface="Trebuchet MS"/>
                <a:ea typeface="Trebuchet MS"/>
                <a:cs typeface="Trebuchet MS"/>
                <a:sym typeface="Trebuchet MS"/>
              </a:rPr>
              <a:t>Janis </a:t>
            </a:r>
            <a:r>
              <a:rPr lang="en-US" sz="2400" i="0" u="none" strike="noStrike" cap="none" dirty="0" err="1">
                <a:solidFill>
                  <a:srgbClr val="3F3F3F"/>
                </a:solidFill>
                <a:latin typeface="Trebuchet MS"/>
                <a:ea typeface="Trebuchet MS"/>
                <a:cs typeface="Trebuchet MS"/>
                <a:sym typeface="Trebuchet MS"/>
              </a:rPr>
              <a:t>Sethness</a:t>
            </a:r>
            <a:r>
              <a:rPr lang="en-US" sz="2400" dirty="0">
                <a:solidFill>
                  <a:srgbClr val="3F3F3F"/>
                </a:solidFill>
                <a:latin typeface="Trebuchet MS"/>
                <a:ea typeface="Trebuchet MS"/>
                <a:cs typeface="Trebuchet MS"/>
                <a:sym typeface="Trebuchet MS"/>
              </a:rPr>
              <a:t>, MD, MPH </a:t>
            </a:r>
            <a:r>
              <a:rPr lang="en-US" sz="2000" dirty="0">
                <a:solidFill>
                  <a:srgbClr val="2F76A4"/>
                </a:solidFill>
                <a:latin typeface="Trebuchet MS"/>
                <a:ea typeface="Trebuchet MS"/>
                <a:cs typeface="Trebuchet MS"/>
                <a:sym typeface="Trebuchet MS"/>
              </a:rPr>
              <a:t>(Janis.sethness@seattlechildrens.org)  </a:t>
            </a:r>
          </a:p>
          <a:p>
            <a:pPr marL="0" marR="0" lvl="0" indent="0" algn="l" rtl="0">
              <a:lnSpc>
                <a:spcPct val="100000"/>
              </a:lnSpc>
              <a:spcBef>
                <a:spcPts val="1800"/>
              </a:spcBef>
              <a:spcAft>
                <a:spcPts val="0"/>
              </a:spcAft>
              <a:buClr>
                <a:schemeClr val="accent1"/>
              </a:buClr>
              <a:buSzPts val="2240"/>
              <a:buFont typeface="Noto Sans Symbols"/>
              <a:buNone/>
            </a:pPr>
            <a:r>
              <a:rPr lang="en-US" sz="2400" dirty="0">
                <a:solidFill>
                  <a:srgbClr val="3F3F3F"/>
                </a:solidFill>
                <a:latin typeface="Trebuchet MS"/>
                <a:ea typeface="Trebuchet MS"/>
                <a:cs typeface="Trebuchet MS"/>
                <a:sym typeface="Trebuchet MS"/>
              </a:rPr>
              <a:t>Windy Grant MD </a:t>
            </a:r>
            <a:r>
              <a:rPr lang="en-US" sz="2000" dirty="0">
                <a:solidFill>
                  <a:srgbClr val="2F76A4"/>
                </a:solidFill>
                <a:latin typeface="Trebuchet MS"/>
                <a:ea typeface="Trebuchet MS"/>
                <a:cs typeface="Trebuchet MS"/>
                <a:sym typeface="Trebuchet MS"/>
              </a:rPr>
              <a:t>(grantw1@chop.edu)</a:t>
            </a:r>
            <a:endParaRPr lang="en-US" sz="2000" b="1" i="0" u="none" strike="noStrike" cap="none" dirty="0">
              <a:solidFill>
                <a:srgbClr val="2F76A4"/>
              </a:solidFill>
              <a:latin typeface="Trebuchet MS"/>
              <a:ea typeface="Trebuchet MS"/>
              <a:cs typeface="Trebuchet MS"/>
              <a:sym typeface="Trebuchet MS"/>
            </a:endParaRPr>
          </a:p>
          <a:p>
            <a:pPr marL="0" marR="0" lvl="0" indent="0" algn="l" rtl="0">
              <a:lnSpc>
                <a:spcPct val="100000"/>
              </a:lnSpc>
              <a:spcBef>
                <a:spcPts val="1800"/>
              </a:spcBef>
              <a:spcAft>
                <a:spcPts val="0"/>
              </a:spcAft>
              <a:buClr>
                <a:schemeClr val="accent1"/>
              </a:buClr>
              <a:buSzPts val="2240"/>
              <a:buFont typeface="Noto Sans Symbols"/>
              <a:buNone/>
            </a:pPr>
            <a:r>
              <a:rPr lang="en-US" sz="2400" b="0" i="0" u="none" strike="noStrike" cap="none" dirty="0">
                <a:solidFill>
                  <a:srgbClr val="3F3F3F"/>
                </a:solidFill>
                <a:latin typeface="Trebuchet MS"/>
                <a:ea typeface="Trebuchet MS"/>
                <a:cs typeface="Trebuchet MS"/>
                <a:sym typeface="Trebuchet MS"/>
              </a:rPr>
              <a:t> </a:t>
            </a:r>
            <a:r>
              <a:rPr lang="en-US" sz="2400" b="1" i="0" u="none" strike="noStrike" cap="none" dirty="0">
                <a:solidFill>
                  <a:srgbClr val="3F3F3F"/>
                </a:solidFill>
                <a:latin typeface="Trebuchet MS"/>
                <a:ea typeface="Trebuchet MS"/>
                <a:cs typeface="Trebuchet MS"/>
                <a:sym typeface="Trebuchet MS"/>
              </a:rPr>
              <a:t>Regional Chapter Liaison: </a:t>
            </a:r>
          </a:p>
          <a:p>
            <a:pPr marL="0" marR="0" lvl="0" indent="0" algn="l" rtl="0">
              <a:lnSpc>
                <a:spcPct val="100000"/>
              </a:lnSpc>
              <a:spcBef>
                <a:spcPts val="1800"/>
              </a:spcBef>
              <a:spcAft>
                <a:spcPts val="0"/>
              </a:spcAft>
              <a:buClr>
                <a:schemeClr val="accent1"/>
              </a:buClr>
              <a:buSzPts val="2240"/>
              <a:buFont typeface="Noto Sans Symbols"/>
              <a:buNone/>
            </a:pPr>
            <a:r>
              <a:rPr lang="en-US" sz="2400" i="0" u="none" strike="noStrike" cap="none" dirty="0">
                <a:solidFill>
                  <a:srgbClr val="3F3F3F"/>
                </a:solidFill>
                <a:latin typeface="Trebuchet MS"/>
                <a:ea typeface="Trebuchet MS"/>
                <a:cs typeface="Trebuchet MS"/>
                <a:sym typeface="Trebuchet MS"/>
              </a:rPr>
              <a:t>Jennifer </a:t>
            </a:r>
            <a:r>
              <a:rPr lang="en-US" sz="2400" i="0" u="none" strike="noStrike" cap="none" dirty="0" err="1">
                <a:solidFill>
                  <a:srgbClr val="3F3F3F"/>
                </a:solidFill>
                <a:latin typeface="Trebuchet MS"/>
                <a:ea typeface="Trebuchet MS"/>
                <a:cs typeface="Trebuchet MS"/>
                <a:sym typeface="Trebuchet MS"/>
              </a:rPr>
              <a:t>Schanzle</a:t>
            </a:r>
            <a:r>
              <a:rPr lang="en-US" sz="2400" i="0" u="none" strike="noStrike" cap="none" dirty="0">
                <a:solidFill>
                  <a:srgbClr val="3F3F3F"/>
                </a:solidFill>
                <a:latin typeface="Trebuchet MS"/>
                <a:ea typeface="Trebuchet MS"/>
                <a:cs typeface="Trebuchet MS"/>
                <a:sym typeface="Trebuchet MS"/>
              </a:rPr>
              <a:t> DO </a:t>
            </a:r>
            <a:r>
              <a:rPr lang="en-US" sz="2000" i="0" u="none" strike="noStrike" cap="none" dirty="0">
                <a:solidFill>
                  <a:srgbClr val="2F76A4"/>
                </a:solidFill>
                <a:latin typeface="Trebuchet MS"/>
                <a:ea typeface="Trebuchet MS"/>
                <a:cs typeface="Trebuchet MS"/>
                <a:sym typeface="Trebuchet MS"/>
              </a:rPr>
              <a:t>(jennyschanzle@gmail.com)</a:t>
            </a:r>
            <a:endParaRPr sz="1600" i="0" u="none" strike="noStrike" cap="none" dirty="0">
              <a:solidFill>
                <a:srgbClr val="2F76A4"/>
              </a:solidFill>
              <a:latin typeface="Trebuchet MS"/>
              <a:ea typeface="Trebuchet MS"/>
              <a:cs typeface="Trebuchet MS"/>
              <a:sym typeface="Trebuchet MS"/>
            </a:endParaRPr>
          </a:p>
        </p:txBody>
      </p:sp>
      <p:sp>
        <p:nvSpPr>
          <p:cNvPr id="137" name="Google Shape;137;p3"/>
          <p:cNvSpPr txBox="1"/>
          <p:nvPr/>
        </p:nvSpPr>
        <p:spPr bwMode="blackGray">
          <a:xfrm>
            <a:off x="254462" y="262128"/>
            <a:ext cx="10295774" cy="119062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accent1"/>
              </a:buClr>
              <a:buSzPts val="3600"/>
              <a:buFont typeface="Trebuchet MS"/>
              <a:buNone/>
            </a:pPr>
            <a:r>
              <a:rPr lang="en-US" sz="3600" b="1" i="0" u="none" strike="noStrike" cap="none" dirty="0">
                <a:solidFill>
                  <a:schemeClr val="accent1"/>
                </a:solidFill>
                <a:latin typeface="Trebuchet MS"/>
                <a:ea typeface="Trebuchet MS"/>
                <a:cs typeface="Trebuchet MS"/>
                <a:sym typeface="Trebuchet MS"/>
              </a:rPr>
              <a:t>Contact us</a:t>
            </a:r>
          </a:p>
          <a:p>
            <a:pPr marL="0" marR="0" lvl="0" indent="0" algn="ctr" rtl="0">
              <a:lnSpc>
                <a:spcPct val="100000"/>
              </a:lnSpc>
              <a:spcBef>
                <a:spcPts val="0"/>
              </a:spcBef>
              <a:spcAft>
                <a:spcPts val="0"/>
              </a:spcAft>
              <a:buClr>
                <a:schemeClr val="accent1"/>
              </a:buClr>
              <a:buSzPts val="3600"/>
              <a:buFont typeface="Trebuchet MS"/>
              <a:buNone/>
            </a:pPr>
            <a:r>
              <a:rPr lang="en-US" sz="3600" b="1" i="0" u="none" strike="noStrike" cap="none" dirty="0">
                <a:solidFill>
                  <a:schemeClr val="accent1"/>
                </a:solidFill>
                <a:latin typeface="Trebuchet MS"/>
                <a:ea typeface="Trebuchet MS"/>
                <a:cs typeface="Trebuchet MS"/>
                <a:sym typeface="Trebuchet MS"/>
              </a:rPr>
              <a:t>SAHM Student/Trainee Council </a:t>
            </a:r>
          </a:p>
          <a:p>
            <a:pPr marL="0" marR="0" lvl="0" indent="0" algn="l" rtl="0">
              <a:lnSpc>
                <a:spcPct val="100000"/>
              </a:lnSpc>
              <a:spcBef>
                <a:spcPts val="0"/>
              </a:spcBef>
              <a:spcAft>
                <a:spcPts val="0"/>
              </a:spcAft>
              <a:buClr>
                <a:schemeClr val="accent1"/>
              </a:buClr>
              <a:buSzPts val="3600"/>
              <a:buFont typeface="Trebuchet MS"/>
              <a:buNone/>
            </a:pPr>
            <a:endParaRPr sz="3600" b="1" i="0" u="none" strike="noStrike" cap="none" dirty="0">
              <a:solidFill>
                <a:schemeClr val="accent1"/>
              </a:solidFill>
              <a:latin typeface="Trebuchet MS"/>
              <a:ea typeface="Trebuchet MS"/>
              <a:cs typeface="Trebuchet MS"/>
              <a:sym typeface="Trebuchet M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pic>
        <p:nvPicPr>
          <p:cNvPr id="274" name="Google Shape;274;p26" descr="Image result for thank you"/>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0"/>
          <p:cNvSpPr txBox="1">
            <a:spLocks noGrp="1"/>
          </p:cNvSpPr>
          <p:nvPr>
            <p:ph type="title"/>
          </p:nvPr>
        </p:nvSpPr>
        <p:spPr>
          <a:xfrm>
            <a:off x="677863" y="609600"/>
            <a:ext cx="8596312" cy="1320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accent1"/>
              </a:buClr>
              <a:buSzPts val="3600"/>
              <a:buFont typeface="Trebuchet MS"/>
              <a:buNone/>
            </a:pPr>
            <a:r>
              <a:rPr lang="en-US" b="1" dirty="0"/>
              <a:t>STEP 1: Eligibility Requirements</a:t>
            </a:r>
            <a:endParaRPr dirty="0"/>
          </a:p>
        </p:txBody>
      </p:sp>
      <p:sp>
        <p:nvSpPr>
          <p:cNvPr id="150" name="Google Shape;150;p20"/>
          <p:cNvSpPr txBox="1">
            <a:spLocks noGrp="1"/>
          </p:cNvSpPr>
          <p:nvPr>
            <p:ph type="body" idx="1"/>
          </p:nvPr>
        </p:nvSpPr>
        <p:spPr>
          <a:xfrm>
            <a:off x="802035" y="1655517"/>
            <a:ext cx="9243000" cy="44172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SzPts val="2400"/>
              <a:buChar char="►"/>
            </a:pPr>
            <a:r>
              <a:rPr lang="en-US" sz="3000" b="1" dirty="0"/>
              <a:t>You must complete one of the following ACGME-accredited residency programs:</a:t>
            </a:r>
            <a:endParaRPr dirty="0"/>
          </a:p>
          <a:p>
            <a:pPr marL="742950" lvl="1" indent="-285750" algn="l" rtl="0">
              <a:lnSpc>
                <a:spcPct val="150000"/>
              </a:lnSpc>
              <a:spcBef>
                <a:spcPts val="1000"/>
              </a:spcBef>
              <a:spcAft>
                <a:spcPts val="0"/>
              </a:spcAft>
              <a:buSzPts val="2320"/>
              <a:buFont typeface="Noto Sans Symbols"/>
              <a:buChar char="❑"/>
            </a:pPr>
            <a:r>
              <a:rPr lang="en-US" sz="2800" dirty="0"/>
              <a:t>Pediatrics</a:t>
            </a:r>
            <a:endParaRPr sz="2800" dirty="0"/>
          </a:p>
          <a:p>
            <a:pPr marL="742950" lvl="1" indent="-285750" algn="l" rtl="0">
              <a:lnSpc>
                <a:spcPct val="150000"/>
              </a:lnSpc>
              <a:spcBef>
                <a:spcPts val="1000"/>
              </a:spcBef>
              <a:spcAft>
                <a:spcPts val="0"/>
              </a:spcAft>
              <a:buSzPts val="2320"/>
              <a:buFont typeface="Noto Sans Symbols"/>
              <a:buChar char="❑"/>
            </a:pPr>
            <a:r>
              <a:rPr lang="en-US" sz="2800" dirty="0"/>
              <a:t>Internal Medicine </a:t>
            </a:r>
            <a:endParaRPr sz="2800" dirty="0"/>
          </a:p>
          <a:p>
            <a:pPr marL="742950" lvl="1" indent="-285750" algn="l" rtl="0">
              <a:lnSpc>
                <a:spcPct val="150000"/>
              </a:lnSpc>
              <a:spcBef>
                <a:spcPts val="1000"/>
              </a:spcBef>
              <a:spcAft>
                <a:spcPts val="0"/>
              </a:spcAft>
              <a:buSzPts val="2320"/>
              <a:buFont typeface="Noto Sans Symbols"/>
              <a:buChar char="❑"/>
            </a:pPr>
            <a:r>
              <a:rPr lang="en-US" sz="2800" dirty="0"/>
              <a:t>Combined Internal Medicine-Pediatrics</a:t>
            </a:r>
            <a:endParaRPr sz="2800" dirty="0"/>
          </a:p>
          <a:p>
            <a:pPr marL="742950" lvl="1" indent="-285750" algn="l" rtl="0">
              <a:lnSpc>
                <a:spcPct val="150000"/>
              </a:lnSpc>
              <a:spcBef>
                <a:spcPts val="1000"/>
              </a:spcBef>
              <a:spcAft>
                <a:spcPts val="0"/>
              </a:spcAft>
              <a:buSzPts val="2320"/>
              <a:buFont typeface="Noto Sans Symbols"/>
              <a:buChar char="❑"/>
            </a:pPr>
            <a:r>
              <a:rPr lang="en-US" sz="2800" dirty="0"/>
              <a:t>Family Medicine</a:t>
            </a:r>
            <a:endParaRPr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2"/>
          <p:cNvSpPr txBox="1"/>
          <p:nvPr/>
        </p:nvSpPr>
        <p:spPr>
          <a:xfrm>
            <a:off x="380060" y="552334"/>
            <a:ext cx="9960796" cy="107221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accent1"/>
              </a:buClr>
              <a:buSzPts val="3600"/>
              <a:buFont typeface="Trebuchet MS"/>
              <a:buNone/>
            </a:pPr>
            <a:r>
              <a:rPr lang="en-US" sz="3600" b="1" i="0" u="none" strike="noStrike" cap="none" dirty="0">
                <a:solidFill>
                  <a:schemeClr val="accent1"/>
                </a:solidFill>
                <a:latin typeface="Trebuchet MS"/>
                <a:ea typeface="Trebuchet MS"/>
                <a:cs typeface="Trebuchet MS"/>
                <a:sym typeface="Trebuchet MS"/>
              </a:rPr>
              <a:t>STEP 2: Researching Fellowship Programs </a:t>
            </a:r>
            <a:endParaRPr sz="3600" b="0" i="0" u="none" strike="noStrike" cap="none" dirty="0">
              <a:solidFill>
                <a:schemeClr val="accent1"/>
              </a:solidFill>
              <a:latin typeface="Trebuchet MS"/>
              <a:ea typeface="Trebuchet MS"/>
              <a:cs typeface="Trebuchet MS"/>
              <a:sym typeface="Trebuchet MS"/>
            </a:endParaRPr>
          </a:p>
        </p:txBody>
      </p:sp>
      <p:sp>
        <p:nvSpPr>
          <p:cNvPr id="3" name="TextBox 2">
            <a:extLst>
              <a:ext uri="{FF2B5EF4-FFF2-40B4-BE49-F238E27FC236}">
                <a16:creationId xmlns:a16="http://schemas.microsoft.com/office/drawing/2014/main" id="{85FA2C5B-3686-F653-F052-BAF1915263BF}"/>
              </a:ext>
            </a:extLst>
          </p:cNvPr>
          <p:cNvSpPr txBox="1"/>
          <p:nvPr/>
        </p:nvSpPr>
        <p:spPr>
          <a:xfrm>
            <a:off x="631372" y="1624545"/>
            <a:ext cx="8675914" cy="4524315"/>
          </a:xfrm>
          <a:prstGeom prst="rect">
            <a:avLst/>
          </a:prstGeom>
          <a:noFill/>
        </p:spPr>
        <p:txBody>
          <a:bodyPr wrap="square" rtlCol="0">
            <a:spAutoFit/>
          </a:bodyPr>
          <a:lstStyle/>
          <a:p>
            <a:r>
              <a:rPr lang="en-US" sz="3200" dirty="0">
                <a:latin typeface="Trebuchet MS" panose="020B0603020202020204" pitchFamily="34" charset="0"/>
              </a:rPr>
              <a:t>Use the </a:t>
            </a:r>
            <a:r>
              <a:rPr lang="en-US" sz="3200" b="1" dirty="0">
                <a:latin typeface="Trebuchet MS" panose="020B0603020202020204" pitchFamily="34" charset="0"/>
              </a:rPr>
              <a:t>ERAS</a:t>
            </a:r>
            <a:r>
              <a:rPr lang="en-US" sz="3200" dirty="0">
                <a:latin typeface="Trebuchet MS" panose="020B0603020202020204" pitchFamily="34" charset="0"/>
              </a:rPr>
              <a:t> website to learn about participating and non-participating programs</a:t>
            </a:r>
          </a:p>
          <a:p>
            <a:endParaRPr lang="en-US" sz="3200" dirty="0">
              <a:latin typeface="Trebuchet MS" panose="020B0603020202020204" pitchFamily="34" charset="0"/>
            </a:endParaRPr>
          </a:p>
          <a:p>
            <a:r>
              <a:rPr lang="en-US" sz="3200" b="1" i="0" u="sng" strike="noStrike" cap="none" dirty="0">
                <a:solidFill>
                  <a:schemeClr val="dk1"/>
                </a:solidFill>
                <a:latin typeface="Trebuchet MS" panose="020B0603020202020204" pitchFamily="34" charset="0"/>
                <a:ea typeface="Trebuchet MS"/>
                <a:cs typeface="Trebuchet MS"/>
                <a:sym typeface="Trebuchet MS"/>
                <a:hlinkClick r:id="rId3">
                  <a:extLst>
                    <a:ext uri="{A12FA001-AC4F-418D-AE19-62706E023703}">
                      <ahyp:hlinkClr xmlns:ahyp="http://schemas.microsoft.com/office/drawing/2018/hyperlinkcolor" val="tx"/>
                    </a:ext>
                  </a:extLst>
                </a:hlinkClick>
              </a:rPr>
              <a:t>https://services.aamc.org/eras/erasstats/par/display.cfm?NAV_ROW=PAR&amp;SPEC_CD=321</a:t>
            </a:r>
            <a:endParaRPr lang="en-US" sz="3200" b="1" i="0" u="none" strike="noStrike" cap="none" dirty="0">
              <a:solidFill>
                <a:schemeClr val="dk1"/>
              </a:solidFill>
              <a:latin typeface="Trebuchet MS" panose="020B0603020202020204" pitchFamily="34" charset="0"/>
              <a:ea typeface="Trebuchet MS"/>
              <a:cs typeface="Trebuchet MS"/>
              <a:sym typeface="Trebuchet MS"/>
            </a:endParaRPr>
          </a:p>
          <a:p>
            <a:endParaRPr lang="en-US" sz="3200" dirty="0">
              <a:latin typeface="Trebuchet MS" panose="020B0603020202020204" pitchFamily="34" charset="0"/>
            </a:endParaRPr>
          </a:p>
          <a:p>
            <a:endParaRPr lang="en-US" sz="3200" dirty="0">
              <a:latin typeface="Trebuchet MS" panose="020B0603020202020204" pitchFamily="34" charset="0"/>
            </a:endParaRPr>
          </a:p>
          <a:p>
            <a:r>
              <a:rPr lang="en-US" sz="3200" dirty="0">
                <a:latin typeface="Trebuchet MS" panose="020B0603020202020204" pitchFamily="34" charset="0"/>
              </a:rPr>
              <a:t>If in doubt, contact the program directly (look at program website)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C7C1305-B0B9-0BEC-E67E-8D037BC4CB7D}"/>
              </a:ext>
            </a:extLst>
          </p:cNvPr>
          <p:cNvPicPr>
            <a:picLocks noChangeAspect="1"/>
          </p:cNvPicPr>
          <p:nvPr/>
        </p:nvPicPr>
        <p:blipFill>
          <a:blip r:embed="rId3"/>
          <a:stretch>
            <a:fillRect/>
          </a:stretch>
        </p:blipFill>
        <p:spPr>
          <a:xfrm>
            <a:off x="209073" y="1373384"/>
            <a:ext cx="11773853" cy="4943509"/>
          </a:xfrm>
          <a:prstGeom prst="rect">
            <a:avLst/>
          </a:prstGeom>
        </p:spPr>
      </p:pic>
      <p:sp>
        <p:nvSpPr>
          <p:cNvPr id="2" name="TextBox 1">
            <a:extLst>
              <a:ext uri="{FF2B5EF4-FFF2-40B4-BE49-F238E27FC236}">
                <a16:creationId xmlns:a16="http://schemas.microsoft.com/office/drawing/2014/main" id="{83FE39C8-03A1-6363-E5FB-706596C7A325}"/>
              </a:ext>
            </a:extLst>
          </p:cNvPr>
          <p:cNvSpPr txBox="1"/>
          <p:nvPr/>
        </p:nvSpPr>
        <p:spPr>
          <a:xfrm>
            <a:off x="1271848" y="922713"/>
            <a:ext cx="9950335" cy="523220"/>
          </a:xfrm>
          <a:prstGeom prst="rect">
            <a:avLst/>
          </a:prstGeom>
          <a:noFill/>
        </p:spPr>
        <p:txBody>
          <a:bodyPr wrap="square" rtlCol="0">
            <a:spAutoFit/>
          </a:bodyPr>
          <a:lstStyle/>
          <a:p>
            <a:r>
              <a:rPr lang="en-US" sz="1400" b="1" i="0" u="sng" strike="noStrike" cap="none" dirty="0">
                <a:solidFill>
                  <a:schemeClr val="dk1"/>
                </a:solidFill>
                <a:latin typeface="Trebuchet MS"/>
                <a:ea typeface="Trebuchet MS"/>
                <a:cs typeface="Trebuchet MS"/>
                <a:sym typeface="Trebuchet MS"/>
                <a:hlinkClick r:id="rId4">
                  <a:extLst>
                    <a:ext uri="{A12FA001-AC4F-418D-AE19-62706E023703}">
                      <ahyp:hlinkClr xmlns:ahyp="http://schemas.microsoft.com/office/drawing/2018/hyperlinkcolor" val="tx"/>
                    </a:ext>
                  </a:extLst>
                </a:hlinkClick>
              </a:rPr>
              <a:t>https://services.aamc.org/eras/erasstats/par/display.cfm?NAV_ROW=PAR&amp;SPEC_CD=321</a:t>
            </a:r>
            <a:endParaRPr lang="en-US" sz="1400" b="1" i="0" u="none" strike="noStrike" cap="none" dirty="0">
              <a:solidFill>
                <a:schemeClr val="dk1"/>
              </a:solidFill>
              <a:latin typeface="Trebuchet MS"/>
              <a:ea typeface="Trebuchet MS"/>
              <a:cs typeface="Trebuchet MS"/>
              <a:sym typeface="Trebuchet MS"/>
            </a:endParaRPr>
          </a:p>
          <a:p>
            <a:endParaRPr lang="en-US" dirty="0"/>
          </a:p>
        </p:txBody>
      </p:sp>
    </p:spTree>
    <p:extLst>
      <p:ext uri="{BB962C8B-B14F-4D97-AF65-F5344CB8AC3E}">
        <p14:creationId xmlns:p14="http://schemas.microsoft.com/office/powerpoint/2010/main" val="39014764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Google Shape;166;g134a5056783_0_7"/>
          <p:cNvSpPr txBox="1"/>
          <p:nvPr/>
        </p:nvSpPr>
        <p:spPr>
          <a:xfrm>
            <a:off x="957944" y="335039"/>
            <a:ext cx="8596563" cy="184661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200" b="1" i="0" strike="noStrike" cap="none" dirty="0">
                <a:solidFill>
                  <a:srgbClr val="5FCBEF"/>
                </a:solidFill>
                <a:latin typeface="Arial"/>
                <a:ea typeface="Arial"/>
                <a:cs typeface="Arial"/>
                <a:sym typeface="Arial"/>
              </a:rPr>
              <a:t>SAHM website PDF is </a:t>
            </a:r>
            <a:r>
              <a:rPr lang="en-US" sz="3200" b="1" i="0" strike="noStrike" cap="none" dirty="0">
                <a:solidFill>
                  <a:srgbClr val="2F76A4"/>
                </a:solidFill>
                <a:latin typeface="Arial"/>
                <a:ea typeface="Arial"/>
                <a:cs typeface="Arial"/>
                <a:sym typeface="Arial"/>
              </a:rPr>
              <a:t>NOT</a:t>
            </a:r>
            <a:r>
              <a:rPr lang="en-US" sz="3200" b="1" i="0" strike="noStrike" cap="none" dirty="0">
                <a:solidFill>
                  <a:srgbClr val="5FCBEF"/>
                </a:solidFill>
                <a:latin typeface="Arial"/>
                <a:ea typeface="Arial"/>
                <a:cs typeface="Arial"/>
                <a:sym typeface="Arial"/>
              </a:rPr>
              <a:t> yet up to date</a:t>
            </a:r>
          </a:p>
          <a:p>
            <a:pPr marL="0" marR="0" lvl="0" indent="0" algn="l" rtl="0">
              <a:lnSpc>
                <a:spcPct val="100000"/>
              </a:lnSpc>
              <a:spcBef>
                <a:spcPts val="0"/>
              </a:spcBef>
              <a:spcAft>
                <a:spcPts val="0"/>
              </a:spcAft>
              <a:buNone/>
            </a:pPr>
            <a:endParaRPr lang="en-US" sz="2000" b="1" u="sng" dirty="0"/>
          </a:p>
          <a:p>
            <a:pPr marL="0" marR="0" lvl="0" indent="0" algn="l" rtl="0">
              <a:lnSpc>
                <a:spcPct val="100000"/>
              </a:lnSpc>
              <a:spcBef>
                <a:spcPts val="0"/>
              </a:spcBef>
              <a:spcAft>
                <a:spcPts val="0"/>
              </a:spcAft>
              <a:buNone/>
            </a:pPr>
            <a:r>
              <a:rPr lang="en-US" sz="2000" dirty="0">
                <a:hlinkClick r:id="rId3"/>
              </a:rPr>
              <a:t>https://adolescenthealth.org/training-and-cme/fellowships-training/</a:t>
            </a:r>
            <a:endParaRPr lang="en-US" sz="2000" dirty="0"/>
          </a:p>
          <a:p>
            <a:pPr marL="0" marR="0" lvl="0" indent="0" algn="l" rtl="0">
              <a:lnSpc>
                <a:spcPct val="100000"/>
              </a:lnSpc>
              <a:spcBef>
                <a:spcPts val="0"/>
              </a:spcBef>
              <a:spcAft>
                <a:spcPts val="0"/>
              </a:spcAft>
              <a:buNone/>
            </a:pPr>
            <a:endParaRPr lang="en-US" dirty="0"/>
          </a:p>
          <a:p>
            <a:pPr marL="0" marR="0" lvl="0" indent="0" algn="l" rtl="0">
              <a:lnSpc>
                <a:spcPct val="100000"/>
              </a:lnSpc>
              <a:spcBef>
                <a:spcPts val="0"/>
              </a:spcBef>
              <a:spcAft>
                <a:spcPts val="0"/>
              </a:spcAft>
              <a:buNone/>
            </a:pPr>
            <a:endParaRPr lang="en-US" dirty="0"/>
          </a:p>
          <a:p>
            <a:pPr marL="0" marR="0" lvl="0" indent="0" algn="l" rtl="0">
              <a:lnSpc>
                <a:spcPct val="100000"/>
              </a:lnSpc>
              <a:spcBef>
                <a:spcPts val="0"/>
              </a:spcBef>
              <a:spcAft>
                <a:spcPts val="0"/>
              </a:spcAft>
              <a:buNone/>
            </a:pPr>
            <a:endParaRPr dirty="0"/>
          </a:p>
        </p:txBody>
      </p:sp>
      <p:pic>
        <p:nvPicPr>
          <p:cNvPr id="3" name="Picture 2">
            <a:extLst>
              <a:ext uri="{FF2B5EF4-FFF2-40B4-BE49-F238E27FC236}">
                <a16:creationId xmlns:a16="http://schemas.microsoft.com/office/drawing/2014/main" id="{5216F2E2-14EC-AAC3-2E61-3AA1138BE02E}"/>
              </a:ext>
            </a:extLst>
          </p:cNvPr>
          <p:cNvPicPr>
            <a:picLocks noChangeAspect="1"/>
          </p:cNvPicPr>
          <p:nvPr/>
        </p:nvPicPr>
        <p:blipFill>
          <a:blip r:embed="rId4"/>
          <a:stretch>
            <a:fillRect/>
          </a:stretch>
        </p:blipFill>
        <p:spPr>
          <a:xfrm>
            <a:off x="1687286" y="1676400"/>
            <a:ext cx="6758608" cy="5181600"/>
          </a:xfrm>
          <a:prstGeom prst="rect">
            <a:avLst/>
          </a:prstGeom>
        </p:spPr>
      </p:pic>
      <p:sp>
        <p:nvSpPr>
          <p:cNvPr id="4" name="Rectangle 3">
            <a:extLst>
              <a:ext uri="{FF2B5EF4-FFF2-40B4-BE49-F238E27FC236}">
                <a16:creationId xmlns:a16="http://schemas.microsoft.com/office/drawing/2014/main" id="{FA790315-07BB-1EDA-E57E-F2A7AB3542BD}"/>
              </a:ext>
            </a:extLst>
          </p:cNvPr>
          <p:cNvSpPr/>
          <p:nvPr/>
        </p:nvSpPr>
        <p:spPr>
          <a:xfrm>
            <a:off x="1687286" y="5747655"/>
            <a:ext cx="2852059" cy="272143"/>
          </a:xfrm>
          <a:prstGeom prst="rect">
            <a:avLst/>
          </a:prstGeom>
          <a:noFill/>
          <a:ln w="76200">
            <a:solidFill>
              <a:srgbClr val="2F76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1B1D581-37BD-FD4A-E426-ADF33FB857B3}"/>
              </a:ext>
            </a:extLst>
          </p:cNvPr>
          <p:cNvPicPr>
            <a:picLocks noChangeAspect="1"/>
          </p:cNvPicPr>
          <p:nvPr/>
        </p:nvPicPr>
        <p:blipFill>
          <a:blip r:embed="rId2"/>
          <a:stretch>
            <a:fillRect/>
          </a:stretch>
        </p:blipFill>
        <p:spPr>
          <a:xfrm>
            <a:off x="833253" y="1508677"/>
            <a:ext cx="10221686" cy="4906219"/>
          </a:xfrm>
          <a:prstGeom prst="rect">
            <a:avLst/>
          </a:prstGeom>
        </p:spPr>
      </p:pic>
      <p:sp>
        <p:nvSpPr>
          <p:cNvPr id="3" name="Google Shape;166;g134a5056783_0_7">
            <a:extLst>
              <a:ext uri="{FF2B5EF4-FFF2-40B4-BE49-F238E27FC236}">
                <a16:creationId xmlns:a16="http://schemas.microsoft.com/office/drawing/2014/main" id="{1C943FBF-0D6C-3264-049E-1FD6D0AB61E7}"/>
              </a:ext>
            </a:extLst>
          </p:cNvPr>
          <p:cNvSpPr txBox="1"/>
          <p:nvPr/>
        </p:nvSpPr>
        <p:spPr>
          <a:xfrm>
            <a:off x="1390206" y="135534"/>
            <a:ext cx="8596563" cy="184661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200" b="1" i="0" strike="noStrike" cap="none" dirty="0">
                <a:solidFill>
                  <a:srgbClr val="5FCBEF"/>
                </a:solidFill>
                <a:latin typeface="Arial"/>
                <a:ea typeface="Arial"/>
                <a:cs typeface="Arial"/>
                <a:sym typeface="Arial"/>
              </a:rPr>
              <a:t>SAHM website PDF is </a:t>
            </a:r>
            <a:r>
              <a:rPr lang="en-US" sz="3200" b="1" i="0" strike="noStrike" cap="none" dirty="0">
                <a:solidFill>
                  <a:srgbClr val="2F76A4"/>
                </a:solidFill>
                <a:latin typeface="Arial"/>
                <a:ea typeface="Arial"/>
                <a:cs typeface="Arial"/>
                <a:sym typeface="Arial"/>
              </a:rPr>
              <a:t>NOT</a:t>
            </a:r>
            <a:r>
              <a:rPr lang="en-US" sz="3200" b="1" i="0" strike="noStrike" cap="none" dirty="0">
                <a:solidFill>
                  <a:srgbClr val="5FCBEF"/>
                </a:solidFill>
                <a:latin typeface="Arial"/>
                <a:ea typeface="Arial"/>
                <a:cs typeface="Arial"/>
                <a:sym typeface="Arial"/>
              </a:rPr>
              <a:t> yet up to date</a:t>
            </a:r>
          </a:p>
          <a:p>
            <a:pPr marL="0" marR="0" lvl="0" indent="0" algn="l" rtl="0">
              <a:lnSpc>
                <a:spcPct val="100000"/>
              </a:lnSpc>
              <a:spcBef>
                <a:spcPts val="0"/>
              </a:spcBef>
              <a:spcAft>
                <a:spcPts val="0"/>
              </a:spcAft>
              <a:buNone/>
            </a:pPr>
            <a:endParaRPr lang="en-US" sz="2000" b="1" u="sng" dirty="0"/>
          </a:p>
          <a:p>
            <a:pPr marL="0" marR="0" lvl="0" indent="0" algn="l" rtl="0">
              <a:lnSpc>
                <a:spcPct val="100000"/>
              </a:lnSpc>
              <a:spcBef>
                <a:spcPts val="0"/>
              </a:spcBef>
              <a:spcAft>
                <a:spcPts val="0"/>
              </a:spcAft>
              <a:buNone/>
            </a:pPr>
            <a:r>
              <a:rPr lang="en-US" sz="2000" dirty="0">
                <a:hlinkClick r:id="rId3"/>
              </a:rPr>
              <a:t>https://adolescenthealth.org/training-and-cme/fellowships-training/</a:t>
            </a:r>
            <a:endParaRPr lang="en-US" sz="2000" dirty="0"/>
          </a:p>
          <a:p>
            <a:pPr marL="0" marR="0" lvl="0" indent="0" algn="l" rtl="0">
              <a:lnSpc>
                <a:spcPct val="100000"/>
              </a:lnSpc>
              <a:spcBef>
                <a:spcPts val="0"/>
              </a:spcBef>
              <a:spcAft>
                <a:spcPts val="0"/>
              </a:spcAft>
              <a:buNone/>
            </a:pPr>
            <a:endParaRPr lang="en-US" dirty="0"/>
          </a:p>
          <a:p>
            <a:pPr marL="0" marR="0" lvl="0" indent="0" algn="l" rtl="0">
              <a:lnSpc>
                <a:spcPct val="100000"/>
              </a:lnSpc>
              <a:spcBef>
                <a:spcPts val="0"/>
              </a:spcBef>
              <a:spcAft>
                <a:spcPts val="0"/>
              </a:spcAft>
              <a:buNone/>
            </a:pPr>
            <a:endParaRPr lang="en-US" dirty="0"/>
          </a:p>
          <a:p>
            <a:pPr marL="0" marR="0" lvl="0" indent="0" algn="l" rtl="0">
              <a:lnSpc>
                <a:spcPct val="100000"/>
              </a:lnSpc>
              <a:spcBef>
                <a:spcPts val="0"/>
              </a:spcBef>
              <a:spcAft>
                <a:spcPts val="0"/>
              </a:spcAft>
              <a:buNone/>
            </a:pPr>
            <a:endParaRPr dirty="0"/>
          </a:p>
        </p:txBody>
      </p:sp>
    </p:spTree>
    <p:extLst>
      <p:ext uri="{BB962C8B-B14F-4D97-AF65-F5344CB8AC3E}">
        <p14:creationId xmlns:p14="http://schemas.microsoft.com/office/powerpoint/2010/main" val="35518363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4"/>
          <p:cNvSpPr txBox="1">
            <a:spLocks noGrp="1"/>
          </p:cNvSpPr>
          <p:nvPr>
            <p:ph type="title"/>
          </p:nvPr>
        </p:nvSpPr>
        <p:spPr>
          <a:xfrm>
            <a:off x="370014" y="701897"/>
            <a:ext cx="8903988" cy="715617"/>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00000"/>
              </a:lnSpc>
              <a:spcBef>
                <a:spcPts val="0"/>
              </a:spcBef>
              <a:spcAft>
                <a:spcPts val="0"/>
              </a:spcAft>
              <a:buClr>
                <a:schemeClr val="accent1"/>
              </a:buClr>
              <a:buSzPct val="111111"/>
              <a:buFont typeface="Trebuchet MS"/>
              <a:buNone/>
            </a:pPr>
            <a:r>
              <a:rPr lang="en-US" b="1"/>
              <a:t>Opportunities To Consider During Fellowship</a:t>
            </a:r>
            <a:endParaRPr/>
          </a:p>
        </p:txBody>
      </p:sp>
      <p:sp>
        <p:nvSpPr>
          <p:cNvPr id="174" name="Google Shape;174;p14"/>
          <p:cNvSpPr txBox="1">
            <a:spLocks noGrp="1"/>
          </p:cNvSpPr>
          <p:nvPr>
            <p:ph type="body" idx="1"/>
          </p:nvPr>
        </p:nvSpPr>
        <p:spPr>
          <a:xfrm>
            <a:off x="677334" y="1651993"/>
            <a:ext cx="8596668" cy="4730878"/>
          </a:xfrm>
          <a:prstGeom prst="rect">
            <a:avLst/>
          </a:prstGeom>
          <a:noFill/>
          <a:ln>
            <a:noFill/>
          </a:ln>
        </p:spPr>
        <p:txBody>
          <a:bodyPr spcFirstLastPara="1" wrap="square" lIns="91425" tIns="45700" rIns="91425" bIns="45700" anchor="t" anchorCtr="0">
            <a:normAutofit fontScale="85000" lnSpcReduction="20000"/>
          </a:bodyPr>
          <a:lstStyle/>
          <a:p>
            <a:pPr marL="342900" lvl="0" indent="-342900" algn="l" rtl="0">
              <a:lnSpc>
                <a:spcPct val="150000"/>
              </a:lnSpc>
              <a:spcBef>
                <a:spcPts val="0"/>
              </a:spcBef>
              <a:spcAft>
                <a:spcPts val="0"/>
              </a:spcAft>
              <a:buSzPts val="1920"/>
              <a:buChar char="►"/>
            </a:pPr>
            <a:r>
              <a:rPr lang="en-US" sz="3200" dirty="0"/>
              <a:t>Advanced degrees &amp; certifications</a:t>
            </a:r>
            <a:endParaRPr sz="2400" dirty="0"/>
          </a:p>
          <a:p>
            <a:pPr marL="342900" lvl="0" indent="-342900" algn="l" rtl="0">
              <a:lnSpc>
                <a:spcPct val="150000"/>
              </a:lnSpc>
              <a:spcBef>
                <a:spcPts val="1000"/>
              </a:spcBef>
              <a:spcAft>
                <a:spcPts val="0"/>
              </a:spcAft>
              <a:buSzPts val="1920"/>
              <a:buChar char="►"/>
            </a:pPr>
            <a:r>
              <a:rPr lang="en-US" sz="3200" dirty="0"/>
              <a:t>LEAH programs</a:t>
            </a:r>
            <a:endParaRPr sz="2400" dirty="0"/>
          </a:p>
          <a:p>
            <a:pPr marL="342900" lvl="0" indent="-342900" algn="l" rtl="0">
              <a:lnSpc>
                <a:spcPct val="150000"/>
              </a:lnSpc>
              <a:spcBef>
                <a:spcPts val="1000"/>
              </a:spcBef>
              <a:spcAft>
                <a:spcPts val="0"/>
              </a:spcAft>
              <a:buSzPts val="1920"/>
              <a:buChar char="►"/>
            </a:pPr>
            <a:r>
              <a:rPr lang="en-US" sz="3200" dirty="0"/>
              <a:t>Specific Interests</a:t>
            </a:r>
          </a:p>
          <a:p>
            <a:pPr marL="342900" lvl="0" indent="-342900" algn="l" rtl="0">
              <a:lnSpc>
                <a:spcPct val="150000"/>
              </a:lnSpc>
              <a:spcBef>
                <a:spcPts val="1000"/>
              </a:spcBef>
              <a:spcAft>
                <a:spcPts val="0"/>
              </a:spcAft>
              <a:buSzPts val="1920"/>
              <a:buChar char="►"/>
            </a:pPr>
            <a:r>
              <a:rPr lang="en-US" sz="3200" dirty="0">
                <a:solidFill>
                  <a:schemeClr val="tx1"/>
                </a:solidFill>
              </a:rPr>
              <a:t>Primary vs specialty care</a:t>
            </a:r>
          </a:p>
          <a:p>
            <a:pPr marL="342900" lvl="0" indent="-342900" algn="l" rtl="0">
              <a:lnSpc>
                <a:spcPct val="150000"/>
              </a:lnSpc>
              <a:spcBef>
                <a:spcPts val="1000"/>
              </a:spcBef>
              <a:spcAft>
                <a:spcPts val="0"/>
              </a:spcAft>
              <a:buSzPts val="1920"/>
              <a:buChar char="►"/>
            </a:pPr>
            <a:r>
              <a:rPr lang="en-US" sz="3200" dirty="0">
                <a:solidFill>
                  <a:schemeClr val="tx1"/>
                </a:solidFill>
              </a:rPr>
              <a:t>Inpatient (primary service or consult) vs outpatient time</a:t>
            </a:r>
            <a:endParaRPr sz="3200" dirty="0">
              <a:solidFill>
                <a:schemeClr val="tx1"/>
              </a:solidFill>
            </a:endParaRPr>
          </a:p>
          <a:p>
            <a:pPr marL="342900" lvl="0" indent="-342900" algn="l" rtl="0">
              <a:lnSpc>
                <a:spcPct val="150000"/>
              </a:lnSpc>
              <a:spcBef>
                <a:spcPts val="1000"/>
              </a:spcBef>
              <a:spcAft>
                <a:spcPts val="0"/>
              </a:spcAft>
              <a:buSzPts val="1920"/>
              <a:buChar char="►"/>
            </a:pPr>
            <a:r>
              <a:rPr lang="en-US" sz="3200" dirty="0"/>
              <a:t>Research</a:t>
            </a:r>
            <a:endParaRPr sz="2400" dirty="0"/>
          </a:p>
          <a:p>
            <a:pPr marL="342900" lvl="0" indent="-251459" algn="l" rtl="0">
              <a:lnSpc>
                <a:spcPct val="100000"/>
              </a:lnSpc>
              <a:spcBef>
                <a:spcPts val="1000"/>
              </a:spcBef>
              <a:spcAft>
                <a:spcPts val="0"/>
              </a:spcAft>
              <a:buSzPts val="1440"/>
              <a:buNone/>
            </a:pP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42396-6040-127E-A9B5-33D75816702A}"/>
              </a:ext>
            </a:extLst>
          </p:cNvPr>
          <p:cNvSpPr>
            <a:spLocks noGrp="1"/>
          </p:cNvSpPr>
          <p:nvPr>
            <p:ph type="title"/>
          </p:nvPr>
        </p:nvSpPr>
        <p:spPr/>
        <p:txBody>
          <a:bodyPr/>
          <a:lstStyle/>
          <a:p>
            <a:pPr algn="ctr"/>
            <a:r>
              <a:rPr lang="en-US" dirty="0"/>
              <a:t>Masters Degrees/certifications</a:t>
            </a:r>
          </a:p>
        </p:txBody>
      </p:sp>
      <p:sp>
        <p:nvSpPr>
          <p:cNvPr id="3" name="Text Placeholder 2">
            <a:extLst>
              <a:ext uri="{FF2B5EF4-FFF2-40B4-BE49-F238E27FC236}">
                <a16:creationId xmlns:a16="http://schemas.microsoft.com/office/drawing/2014/main" id="{F4531FB2-DECB-953F-E78A-5E2E616B69B4}"/>
              </a:ext>
            </a:extLst>
          </p:cNvPr>
          <p:cNvSpPr>
            <a:spLocks noGrp="1"/>
          </p:cNvSpPr>
          <p:nvPr>
            <p:ph type="body" idx="1"/>
          </p:nvPr>
        </p:nvSpPr>
        <p:spPr>
          <a:xfrm>
            <a:off x="587830" y="1736046"/>
            <a:ext cx="9274002" cy="5121954"/>
          </a:xfrm>
        </p:spPr>
        <p:txBody>
          <a:bodyPr>
            <a:normAutofit/>
          </a:bodyPr>
          <a:lstStyle/>
          <a:p>
            <a:pPr marL="685800" lvl="1" indent="-228600" algn="l" rtl="0">
              <a:lnSpc>
                <a:spcPct val="150000"/>
              </a:lnSpc>
              <a:spcBef>
                <a:spcPts val="0"/>
              </a:spcBef>
              <a:spcAft>
                <a:spcPts val="0"/>
              </a:spcAft>
              <a:buClr>
                <a:schemeClr val="dk1"/>
              </a:buClr>
              <a:buSzPts val="1200"/>
              <a:buFont typeface="Noto Sans Symbols"/>
              <a:buChar char="▪"/>
            </a:pPr>
            <a:r>
              <a:rPr lang="en-US" sz="2800" dirty="0"/>
              <a:t>Offered by some but not all programs </a:t>
            </a:r>
          </a:p>
          <a:p>
            <a:pPr marL="1143000" lvl="2" indent="-228600">
              <a:lnSpc>
                <a:spcPct val="150000"/>
              </a:lnSpc>
              <a:spcBef>
                <a:spcPts val="0"/>
              </a:spcBef>
              <a:buClr>
                <a:schemeClr val="dk1"/>
              </a:buClr>
              <a:buSzPts val="1200"/>
              <a:buFont typeface="Noto Sans Symbols"/>
              <a:buChar char="▪"/>
            </a:pPr>
            <a:r>
              <a:rPr lang="en-US" sz="2600" dirty="0">
                <a:solidFill>
                  <a:srgbClr val="2F76A4"/>
                </a:solidFill>
              </a:rPr>
              <a:t>MPH, MSc, MEd</a:t>
            </a:r>
            <a:endParaRPr lang="en-US" sz="2200" dirty="0">
              <a:solidFill>
                <a:srgbClr val="2F76A4"/>
              </a:solidFill>
            </a:endParaRPr>
          </a:p>
          <a:p>
            <a:pPr marL="685800" lvl="1" indent="-228600" algn="l" rtl="0">
              <a:lnSpc>
                <a:spcPct val="150000"/>
              </a:lnSpc>
              <a:spcBef>
                <a:spcPts val="0"/>
              </a:spcBef>
              <a:spcAft>
                <a:spcPts val="0"/>
              </a:spcAft>
              <a:buClr>
                <a:schemeClr val="dk1"/>
              </a:buClr>
              <a:buSzPts val="1200"/>
              <a:buFont typeface="Noto Sans Symbols"/>
              <a:buChar char="▪"/>
            </a:pPr>
            <a:r>
              <a:rPr lang="en-US" sz="2800" dirty="0"/>
              <a:t>In some places, mandatory or highly encouraged</a:t>
            </a:r>
          </a:p>
          <a:p>
            <a:pPr marL="685800" lvl="1" indent="-228600" algn="l" rtl="0">
              <a:lnSpc>
                <a:spcPct val="150000"/>
              </a:lnSpc>
              <a:spcBef>
                <a:spcPts val="0"/>
              </a:spcBef>
              <a:spcAft>
                <a:spcPts val="0"/>
              </a:spcAft>
              <a:buClr>
                <a:schemeClr val="dk1"/>
              </a:buClr>
              <a:buSzPts val="1200"/>
              <a:buFont typeface="Noto Sans Symbols"/>
              <a:buChar char="▪"/>
            </a:pPr>
            <a:r>
              <a:rPr lang="en-US" sz="2800" dirty="0"/>
              <a:t>Funding varies</a:t>
            </a:r>
            <a:endParaRPr lang="en-US" sz="2400" dirty="0"/>
          </a:p>
          <a:p>
            <a:pPr marL="685800" lvl="1" indent="-228600" algn="l" rtl="0">
              <a:lnSpc>
                <a:spcPct val="150000"/>
              </a:lnSpc>
              <a:spcBef>
                <a:spcPts val="0"/>
              </a:spcBef>
              <a:spcAft>
                <a:spcPts val="0"/>
              </a:spcAft>
              <a:buClr>
                <a:schemeClr val="dk1"/>
              </a:buClr>
              <a:buSzPts val="1200"/>
              <a:buFont typeface="Noto Sans Symbols"/>
              <a:buChar char="▪"/>
            </a:pPr>
            <a:r>
              <a:rPr lang="en-US" sz="2800" dirty="0"/>
              <a:t>Protected vs unprotected time</a:t>
            </a:r>
          </a:p>
          <a:p>
            <a:pPr marL="685800" lvl="1" indent="-228600" algn="l" rtl="0">
              <a:lnSpc>
                <a:spcPct val="150000"/>
              </a:lnSpc>
              <a:spcBef>
                <a:spcPts val="0"/>
              </a:spcBef>
              <a:spcAft>
                <a:spcPts val="0"/>
              </a:spcAft>
              <a:buClr>
                <a:schemeClr val="dk1"/>
              </a:buClr>
              <a:buSzPts val="1200"/>
              <a:buFont typeface="Noto Sans Symbols"/>
              <a:buChar char="▪"/>
            </a:pPr>
            <a:r>
              <a:rPr lang="en-US" sz="2800" dirty="0"/>
              <a:t>Online vs traditional classrooms</a:t>
            </a:r>
            <a:endParaRPr lang="en-US" sz="2400" dirty="0"/>
          </a:p>
          <a:p>
            <a:pPr marL="685800" lvl="1" indent="-228600" algn="l" rtl="0">
              <a:lnSpc>
                <a:spcPct val="150000"/>
              </a:lnSpc>
              <a:spcBef>
                <a:spcPts val="0"/>
              </a:spcBef>
              <a:spcAft>
                <a:spcPts val="0"/>
              </a:spcAft>
              <a:buClr>
                <a:schemeClr val="dk1"/>
              </a:buClr>
              <a:buSzPts val="1200"/>
              <a:buFont typeface="Noto Sans Symbols"/>
              <a:buChar char="▪"/>
            </a:pPr>
            <a:endParaRPr lang="en-US" sz="2400" dirty="0"/>
          </a:p>
          <a:p>
            <a:endParaRPr lang="en-US" dirty="0"/>
          </a:p>
        </p:txBody>
      </p:sp>
    </p:spTree>
    <p:extLst>
      <p:ext uri="{BB962C8B-B14F-4D97-AF65-F5344CB8AC3E}">
        <p14:creationId xmlns:p14="http://schemas.microsoft.com/office/powerpoint/2010/main" val="109272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acet">
  <a:themeElements>
    <a:clrScheme name="Facet">
      <a:dk1>
        <a:srgbClr val="000000"/>
      </a:dk1>
      <a:lt1>
        <a:srgbClr val="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046da4d3-ba20-4986-879c-49e262eff745}" enabled="1" method="Standard" siteId="{9f693e63-5e9e-4ced-98a4-8ab28f9d0c2d}" contentBits="0" removed="0"/>
</clbl:labelList>
</file>

<file path=docProps/app.xml><?xml version="1.0" encoding="utf-8"?>
<Properties xmlns="http://schemas.openxmlformats.org/officeDocument/2006/extended-properties" xmlns:vt="http://schemas.openxmlformats.org/officeDocument/2006/docPropsVTypes">
  <TotalTime>142</TotalTime>
  <Words>2393</Words>
  <Application>Microsoft Office PowerPoint</Application>
  <PresentationFormat>Widescreen</PresentationFormat>
  <Paragraphs>252</Paragraphs>
  <Slides>29</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Trebuchet MS</vt:lpstr>
      <vt:lpstr>Courier New</vt:lpstr>
      <vt:lpstr>Calibri</vt:lpstr>
      <vt:lpstr>Noto Sans Symbols</vt:lpstr>
      <vt:lpstr>Arial</vt:lpstr>
      <vt:lpstr>Facet</vt:lpstr>
      <vt:lpstr>Applying for Adolescent Medicine Fellowship 2024</vt:lpstr>
      <vt:lpstr>Presentation Outline:</vt:lpstr>
      <vt:lpstr>STEP 1: Eligibility Requirements</vt:lpstr>
      <vt:lpstr>PowerPoint Presentation</vt:lpstr>
      <vt:lpstr>PowerPoint Presentation</vt:lpstr>
      <vt:lpstr>PowerPoint Presentation</vt:lpstr>
      <vt:lpstr>PowerPoint Presentation</vt:lpstr>
      <vt:lpstr>Opportunities To Consider During Fellowship</vt:lpstr>
      <vt:lpstr>Masters Degrees/certifications</vt:lpstr>
      <vt:lpstr>Specific Interests</vt:lpstr>
      <vt:lpstr>Research</vt:lpstr>
      <vt:lpstr>LEAH Programs Leadership in Education and Adolescent Health</vt:lpstr>
      <vt:lpstr>Step 3: Application </vt:lpstr>
      <vt:lpstr>PowerPoint Presentation</vt:lpstr>
      <vt:lpstr>Timeline</vt:lpstr>
      <vt:lpstr>Step 3: Application</vt:lpstr>
      <vt:lpstr>STEP 3: Application</vt:lpstr>
      <vt:lpstr>PowerPoint Presentation</vt:lpstr>
      <vt:lpstr>Details of application</vt:lpstr>
      <vt:lpstr>Personal Statement</vt:lpstr>
      <vt:lpstr>Curriculum Vitae</vt:lpstr>
      <vt:lpstr>Letters of recommendation</vt:lpstr>
      <vt:lpstr>PowerPoint Presentation</vt:lpstr>
      <vt:lpstr>STEP 4: Virtual Interviews</vt:lpstr>
      <vt:lpstr>STEP 5: The Rank List  (Nov 20th 9 PM EST)</vt:lpstr>
      <vt:lpstr>PowerPoint Presentation</vt:lpstr>
      <vt:lpstr>What Happens If You don’t Match?</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Applying for Adolescent Medicine Fellowship 2024</dc:title>
  <dc:creator>Wyllie, Tornia</dc:creator>
  <cp:lastModifiedBy>Kim, Ginny C</cp:lastModifiedBy>
  <cp:revision>9</cp:revision>
  <dcterms:created xsi:type="dcterms:W3CDTF">2020-02-22T17:06:47Z</dcterms:created>
  <dcterms:modified xsi:type="dcterms:W3CDTF">2024-06-17T19:00:04Z</dcterms:modified>
</cp:coreProperties>
</file>